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2"/>
  </p:notesMasterIdLst>
  <p:handoutMasterIdLst>
    <p:handoutMasterId r:id="rId33"/>
  </p:handoutMasterIdLst>
  <p:sldIdLst>
    <p:sldId id="257" r:id="rId2"/>
    <p:sldId id="280" r:id="rId3"/>
    <p:sldId id="279" r:id="rId4"/>
    <p:sldId id="281" r:id="rId5"/>
    <p:sldId id="258" r:id="rId6"/>
    <p:sldId id="259" r:id="rId7"/>
    <p:sldId id="260" r:id="rId8"/>
    <p:sldId id="266" r:id="rId9"/>
    <p:sldId id="261" r:id="rId10"/>
    <p:sldId id="276" r:id="rId11"/>
    <p:sldId id="263" r:id="rId12"/>
    <p:sldId id="265" r:id="rId13"/>
    <p:sldId id="264" r:id="rId14"/>
    <p:sldId id="282" r:id="rId15"/>
    <p:sldId id="268" r:id="rId16"/>
    <p:sldId id="275" r:id="rId17"/>
    <p:sldId id="262" r:id="rId18"/>
    <p:sldId id="269" r:id="rId19"/>
    <p:sldId id="283" r:id="rId20"/>
    <p:sldId id="270" r:id="rId21"/>
    <p:sldId id="284" r:id="rId22"/>
    <p:sldId id="271" r:id="rId23"/>
    <p:sldId id="277" r:id="rId24"/>
    <p:sldId id="285" r:id="rId25"/>
    <p:sldId id="272" r:id="rId26"/>
    <p:sldId id="278" r:id="rId27"/>
    <p:sldId id="288" r:id="rId28"/>
    <p:sldId id="290" r:id="rId29"/>
    <p:sldId id="286" r:id="rId30"/>
    <p:sldId id="287"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308" autoAdjust="0"/>
  </p:normalViewPr>
  <p:slideViewPr>
    <p:cSldViewPr>
      <p:cViewPr varScale="1">
        <p:scale>
          <a:sx n="98" d="100"/>
          <a:sy n="98" d="100"/>
        </p:scale>
        <p:origin x="12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5" d="100"/>
          <a:sy n="95" d="100"/>
        </p:scale>
        <p:origin x="353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dirty="0"/>
              <a:t>Population of City XYZ</a:t>
            </a:r>
          </a:p>
        </c:rich>
      </c:tx>
      <c:overlay val="0"/>
    </c:title>
    <c:autoTitleDeleted val="0"/>
    <c:plotArea>
      <c:layout>
        <c:manualLayout>
          <c:layoutTarget val="inner"/>
          <c:xMode val="edge"/>
          <c:yMode val="edge"/>
          <c:x val="0.13590044665469533"/>
          <c:y val="0.31301746764413274"/>
          <c:w val="0.31735368605240427"/>
          <c:h val="0.62376414155127169"/>
        </c:manualLayout>
      </c:layout>
      <c:pieChart>
        <c:varyColors val="1"/>
        <c:ser>
          <c:idx val="0"/>
          <c:order val="0"/>
          <c:tx>
            <c:strRef>
              <c:f>Sheet1!$B$1</c:f>
              <c:strCache>
                <c:ptCount val="1"/>
                <c:pt idx="0">
                  <c:v>Population</c:v>
                </c:pt>
              </c:strCache>
            </c:strRef>
          </c:tx>
          <c:cat>
            <c:strRef>
              <c:f>Sheet1!$A$2:$A$5</c:f>
              <c:strCache>
                <c:ptCount val="4"/>
                <c:pt idx="0">
                  <c:v>Seniors</c:v>
                </c:pt>
                <c:pt idx="1">
                  <c:v>Hispanic</c:v>
                </c:pt>
                <c:pt idx="2">
                  <c:v>African American</c:v>
                </c:pt>
                <c:pt idx="3">
                  <c:v>White</c:v>
                </c:pt>
              </c:strCache>
            </c:strRef>
          </c:cat>
          <c:val>
            <c:numRef>
              <c:f>Sheet1!$B$2:$B$5</c:f>
              <c:numCache>
                <c:formatCode>General</c:formatCode>
                <c:ptCount val="4"/>
                <c:pt idx="0">
                  <c:v>15</c:v>
                </c:pt>
                <c:pt idx="1">
                  <c:v>20</c:v>
                </c:pt>
                <c:pt idx="2">
                  <c:v>20</c:v>
                </c:pt>
                <c:pt idx="3">
                  <c:v>30</c:v>
                </c:pt>
              </c:numCache>
            </c:numRef>
          </c:val>
          <c:extLst>
            <c:ext xmlns:c16="http://schemas.microsoft.com/office/drawing/2014/chart" uri="{C3380CC4-5D6E-409C-BE32-E72D297353CC}">
              <c16:uniqueId val="{00000000-D88E-4CEB-8D2A-FB82BB20A6AE}"/>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egendEntry>
        <c:idx val="3"/>
        <c:txPr>
          <a:bodyPr/>
          <a:lstStyle/>
          <a:p>
            <a:pPr>
              <a:defRPr sz="1200"/>
            </a:pPr>
            <a:endParaRPr lang="en-US"/>
          </a:p>
        </c:txPr>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Population</c:v>
                </c:pt>
              </c:strCache>
            </c:strRef>
          </c:tx>
          <c:invertIfNegative val="0"/>
          <c:cat>
            <c:strRef>
              <c:f>Sheet1!$A$2:$A$5</c:f>
              <c:strCache>
                <c:ptCount val="4"/>
                <c:pt idx="0">
                  <c:v>Senior Agency</c:v>
                </c:pt>
                <c:pt idx="1">
                  <c:v>Hispanic Ageny</c:v>
                </c:pt>
                <c:pt idx="2">
                  <c:v>African American Agency</c:v>
                </c:pt>
                <c:pt idx="3">
                  <c:v>White Agency</c:v>
                </c:pt>
              </c:strCache>
            </c:strRef>
          </c:cat>
          <c:val>
            <c:numRef>
              <c:f>Sheet1!$B$2:$B$5</c:f>
              <c:numCache>
                <c:formatCode>#,##0</c:formatCode>
                <c:ptCount val="4"/>
                <c:pt idx="0">
                  <c:v>15000</c:v>
                </c:pt>
                <c:pt idx="1">
                  <c:v>20000</c:v>
                </c:pt>
                <c:pt idx="2">
                  <c:v>20000</c:v>
                </c:pt>
                <c:pt idx="3">
                  <c:v>30000</c:v>
                </c:pt>
              </c:numCache>
            </c:numRef>
          </c:val>
          <c:extLst>
            <c:ext xmlns:c16="http://schemas.microsoft.com/office/drawing/2014/chart" uri="{C3380CC4-5D6E-409C-BE32-E72D297353CC}">
              <c16:uniqueId val="{00000000-0E0C-4625-879C-DD2A61EB87A0}"/>
            </c:ext>
          </c:extLst>
        </c:ser>
        <c:ser>
          <c:idx val="1"/>
          <c:order val="1"/>
          <c:tx>
            <c:strRef>
              <c:f>Sheet1!$C$1</c:f>
              <c:strCache>
                <c:ptCount val="1"/>
                <c:pt idx="0">
                  <c:v>Expenses</c:v>
                </c:pt>
              </c:strCache>
            </c:strRef>
          </c:tx>
          <c:invertIfNegative val="0"/>
          <c:cat>
            <c:strRef>
              <c:f>Sheet1!$A$2:$A$5</c:f>
              <c:strCache>
                <c:ptCount val="4"/>
                <c:pt idx="0">
                  <c:v>Senior Agency</c:v>
                </c:pt>
                <c:pt idx="1">
                  <c:v>Hispanic Ageny</c:v>
                </c:pt>
                <c:pt idx="2">
                  <c:v>African American Agency</c:v>
                </c:pt>
                <c:pt idx="3">
                  <c:v>White Agency</c:v>
                </c:pt>
              </c:strCache>
            </c:strRef>
          </c:cat>
          <c:val>
            <c:numRef>
              <c:f>Sheet1!$C$2:$C$5</c:f>
              <c:numCache>
                <c:formatCode>#,##0</c:formatCode>
                <c:ptCount val="4"/>
                <c:pt idx="0">
                  <c:v>45000</c:v>
                </c:pt>
                <c:pt idx="1">
                  <c:v>60000</c:v>
                </c:pt>
                <c:pt idx="2">
                  <c:v>60000</c:v>
                </c:pt>
                <c:pt idx="3">
                  <c:v>90000</c:v>
                </c:pt>
              </c:numCache>
            </c:numRef>
          </c:val>
          <c:extLst>
            <c:ext xmlns:c16="http://schemas.microsoft.com/office/drawing/2014/chart" uri="{C3380CC4-5D6E-409C-BE32-E72D297353CC}">
              <c16:uniqueId val="{00000001-0E0C-4625-879C-DD2A61EB87A0}"/>
            </c:ext>
          </c:extLst>
        </c:ser>
        <c:ser>
          <c:idx val="2"/>
          <c:order val="2"/>
          <c:tx>
            <c:strRef>
              <c:f>Sheet1!$D$1</c:f>
              <c:strCache>
                <c:ptCount val="1"/>
                <c:pt idx="0">
                  <c:v>Revenue</c:v>
                </c:pt>
              </c:strCache>
            </c:strRef>
          </c:tx>
          <c:invertIfNegative val="0"/>
          <c:cat>
            <c:strRef>
              <c:f>Sheet1!$A$2:$A$5</c:f>
              <c:strCache>
                <c:ptCount val="4"/>
                <c:pt idx="0">
                  <c:v>Senior Agency</c:v>
                </c:pt>
                <c:pt idx="1">
                  <c:v>Hispanic Ageny</c:v>
                </c:pt>
                <c:pt idx="2">
                  <c:v>African American Agency</c:v>
                </c:pt>
                <c:pt idx="3">
                  <c:v>White Agency</c:v>
                </c:pt>
              </c:strCache>
            </c:strRef>
          </c:cat>
          <c:val>
            <c:numRef>
              <c:f>Sheet1!$D$2:$D$5</c:f>
              <c:numCache>
                <c:formatCode>#,##0</c:formatCode>
                <c:ptCount val="4"/>
                <c:pt idx="0">
                  <c:v>45000</c:v>
                </c:pt>
                <c:pt idx="1">
                  <c:v>60000</c:v>
                </c:pt>
                <c:pt idx="2">
                  <c:v>60000</c:v>
                </c:pt>
                <c:pt idx="3">
                  <c:v>90000</c:v>
                </c:pt>
              </c:numCache>
            </c:numRef>
          </c:val>
          <c:extLst>
            <c:ext xmlns:c16="http://schemas.microsoft.com/office/drawing/2014/chart" uri="{C3380CC4-5D6E-409C-BE32-E72D297353CC}">
              <c16:uniqueId val="{00000002-0E0C-4625-879C-DD2A61EB87A0}"/>
            </c:ext>
          </c:extLst>
        </c:ser>
        <c:dLbls>
          <c:showLegendKey val="0"/>
          <c:showVal val="0"/>
          <c:showCatName val="0"/>
          <c:showSerName val="0"/>
          <c:showPercent val="0"/>
          <c:showBubbleSize val="0"/>
        </c:dLbls>
        <c:gapWidth val="150"/>
        <c:shape val="cylinder"/>
        <c:axId val="90996736"/>
        <c:axId val="90998272"/>
        <c:axId val="0"/>
      </c:bar3DChart>
      <c:catAx>
        <c:axId val="90996736"/>
        <c:scaling>
          <c:orientation val="minMax"/>
        </c:scaling>
        <c:delete val="0"/>
        <c:axPos val="b"/>
        <c:numFmt formatCode="General" sourceLinked="0"/>
        <c:majorTickMark val="out"/>
        <c:minorTickMark val="none"/>
        <c:tickLblPos val="nextTo"/>
        <c:txPr>
          <a:bodyPr/>
          <a:lstStyle/>
          <a:p>
            <a:pPr>
              <a:defRPr sz="900" baseline="0"/>
            </a:pPr>
            <a:endParaRPr lang="en-US"/>
          </a:p>
        </c:txPr>
        <c:crossAx val="90998272"/>
        <c:crosses val="autoZero"/>
        <c:auto val="1"/>
        <c:lblAlgn val="ctr"/>
        <c:lblOffset val="100"/>
        <c:noMultiLvlLbl val="0"/>
      </c:catAx>
      <c:valAx>
        <c:axId val="90998272"/>
        <c:scaling>
          <c:orientation val="minMax"/>
        </c:scaling>
        <c:delete val="0"/>
        <c:axPos val="l"/>
        <c:majorGridlines/>
        <c:numFmt formatCode="#,##0" sourceLinked="1"/>
        <c:majorTickMark val="out"/>
        <c:minorTickMark val="none"/>
        <c:tickLblPos val="nextTo"/>
        <c:txPr>
          <a:bodyPr/>
          <a:lstStyle/>
          <a:p>
            <a:pPr>
              <a:defRPr sz="1000"/>
            </a:pPr>
            <a:endParaRPr lang="en-US"/>
          </a:p>
        </c:txPr>
        <c:crossAx val="90996736"/>
        <c:crosses val="autoZero"/>
        <c:crossBetween val="between"/>
      </c:valAx>
    </c:plotArea>
    <c:legend>
      <c:legendPos val="r"/>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000"/>
          </a:pPr>
          <a:endParaRPr lang="en-US"/>
        </a:p>
      </c:txPr>
    </c:title>
    <c:autoTitleDeleted val="0"/>
    <c:plotArea>
      <c:layout/>
      <c:pieChart>
        <c:varyColors val="1"/>
        <c:ser>
          <c:idx val="0"/>
          <c:order val="0"/>
          <c:tx>
            <c:strRef>
              <c:f>Sheet1!$B$1</c:f>
              <c:strCache>
                <c:ptCount val="1"/>
                <c:pt idx="0">
                  <c:v>Minority Population</c:v>
                </c:pt>
              </c:strCache>
            </c:strRef>
          </c:tx>
          <c:cat>
            <c:strRef>
              <c:f>Sheet1!$A$2:$A$5</c:f>
              <c:strCache>
                <c:ptCount val="3"/>
                <c:pt idx="1">
                  <c:v>Hispanic</c:v>
                </c:pt>
                <c:pt idx="2">
                  <c:v>African American</c:v>
                </c:pt>
              </c:strCache>
            </c:strRef>
          </c:cat>
          <c:val>
            <c:numRef>
              <c:f>Sheet1!$B$2:$B$5</c:f>
              <c:numCache>
                <c:formatCode>#,##0</c:formatCode>
                <c:ptCount val="4"/>
                <c:pt idx="1">
                  <c:v>20000</c:v>
                </c:pt>
                <c:pt idx="2">
                  <c:v>20000</c:v>
                </c:pt>
              </c:numCache>
            </c:numRef>
          </c:val>
          <c:extLst>
            <c:ext xmlns:c16="http://schemas.microsoft.com/office/drawing/2014/chart" uri="{C3380CC4-5D6E-409C-BE32-E72D297353CC}">
              <c16:uniqueId val="{00000000-6A80-4821-A1E6-5C0FE1877F27}"/>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000"/>
            </a:pPr>
            <a:endParaRPr lang="en-US"/>
          </a:p>
        </c:txPr>
      </c:legendEntry>
      <c:legendEntry>
        <c:idx val="1"/>
        <c:txPr>
          <a:bodyPr/>
          <a:lstStyle/>
          <a:p>
            <a:pPr>
              <a:defRPr sz="1000"/>
            </a:pPr>
            <a:endParaRPr lang="en-US"/>
          </a:p>
        </c:txPr>
      </c:legendEntry>
      <c:legendEntry>
        <c:idx val="2"/>
        <c:txPr>
          <a:bodyPr/>
          <a:lstStyle/>
          <a:p>
            <a:pPr>
              <a:defRPr sz="1000"/>
            </a:pPr>
            <a:endParaRPr lang="en-US"/>
          </a:p>
        </c:txPr>
      </c:legendEntry>
      <c:legendEntry>
        <c:idx val="3"/>
        <c:txPr>
          <a:bodyPr/>
          <a:lstStyle/>
          <a:p>
            <a:pPr>
              <a:defRPr sz="1000"/>
            </a:pPr>
            <a:endParaRPr lang="en-US"/>
          </a:p>
        </c:txPr>
      </c:legendEntry>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Population</c:v>
                </c:pt>
              </c:strCache>
            </c:strRef>
          </c:tx>
          <c:invertIfNegative val="0"/>
          <c:cat>
            <c:strRef>
              <c:f>Sheet1!$A$2:$A$4</c:f>
              <c:strCache>
                <c:ptCount val="3"/>
                <c:pt idx="0">
                  <c:v>Hispanic Ageny</c:v>
                </c:pt>
                <c:pt idx="1">
                  <c:v>African American Agency</c:v>
                </c:pt>
                <c:pt idx="2">
                  <c:v>Combined Agency</c:v>
                </c:pt>
              </c:strCache>
            </c:strRef>
          </c:cat>
          <c:val>
            <c:numRef>
              <c:f>Sheet1!$B$2:$B$4</c:f>
              <c:numCache>
                <c:formatCode>#,##0</c:formatCode>
                <c:ptCount val="3"/>
                <c:pt idx="0">
                  <c:v>20000</c:v>
                </c:pt>
                <c:pt idx="1">
                  <c:v>20000</c:v>
                </c:pt>
                <c:pt idx="2">
                  <c:v>40000</c:v>
                </c:pt>
              </c:numCache>
            </c:numRef>
          </c:val>
          <c:extLst>
            <c:ext xmlns:c16="http://schemas.microsoft.com/office/drawing/2014/chart" uri="{C3380CC4-5D6E-409C-BE32-E72D297353CC}">
              <c16:uniqueId val="{00000000-6443-4D85-ADBB-F6082485C492}"/>
            </c:ext>
          </c:extLst>
        </c:ser>
        <c:ser>
          <c:idx val="1"/>
          <c:order val="1"/>
          <c:tx>
            <c:strRef>
              <c:f>Sheet1!$C$1</c:f>
              <c:strCache>
                <c:ptCount val="1"/>
                <c:pt idx="0">
                  <c:v>Expenses</c:v>
                </c:pt>
              </c:strCache>
            </c:strRef>
          </c:tx>
          <c:invertIfNegative val="0"/>
          <c:cat>
            <c:strRef>
              <c:f>Sheet1!$A$2:$A$4</c:f>
              <c:strCache>
                <c:ptCount val="3"/>
                <c:pt idx="0">
                  <c:v>Hispanic Ageny</c:v>
                </c:pt>
                <c:pt idx="1">
                  <c:v>African American Agency</c:v>
                </c:pt>
                <c:pt idx="2">
                  <c:v>Combined Agency</c:v>
                </c:pt>
              </c:strCache>
            </c:strRef>
          </c:cat>
          <c:val>
            <c:numRef>
              <c:f>Sheet1!$C$2:$C$4</c:f>
              <c:numCache>
                <c:formatCode>#,##0</c:formatCode>
                <c:ptCount val="3"/>
                <c:pt idx="0">
                  <c:v>60000</c:v>
                </c:pt>
                <c:pt idx="1">
                  <c:v>60000</c:v>
                </c:pt>
                <c:pt idx="2">
                  <c:v>80000</c:v>
                </c:pt>
              </c:numCache>
            </c:numRef>
          </c:val>
          <c:extLst>
            <c:ext xmlns:c16="http://schemas.microsoft.com/office/drawing/2014/chart" uri="{C3380CC4-5D6E-409C-BE32-E72D297353CC}">
              <c16:uniqueId val="{00000001-6443-4D85-ADBB-F6082485C492}"/>
            </c:ext>
          </c:extLst>
        </c:ser>
        <c:ser>
          <c:idx val="2"/>
          <c:order val="2"/>
          <c:tx>
            <c:strRef>
              <c:f>Sheet1!$D$1</c:f>
              <c:strCache>
                <c:ptCount val="1"/>
                <c:pt idx="0">
                  <c:v>Revenue</c:v>
                </c:pt>
              </c:strCache>
            </c:strRef>
          </c:tx>
          <c:invertIfNegative val="0"/>
          <c:cat>
            <c:strRef>
              <c:f>Sheet1!$A$2:$A$4</c:f>
              <c:strCache>
                <c:ptCount val="3"/>
                <c:pt idx="0">
                  <c:v>Hispanic Ageny</c:v>
                </c:pt>
                <c:pt idx="1">
                  <c:v>African American Agency</c:v>
                </c:pt>
                <c:pt idx="2">
                  <c:v>Combined Agency</c:v>
                </c:pt>
              </c:strCache>
            </c:strRef>
          </c:cat>
          <c:val>
            <c:numRef>
              <c:f>Sheet1!$D$2:$D$4</c:f>
              <c:numCache>
                <c:formatCode>#,##0</c:formatCode>
                <c:ptCount val="3"/>
                <c:pt idx="0">
                  <c:v>60000</c:v>
                </c:pt>
                <c:pt idx="1">
                  <c:v>60000</c:v>
                </c:pt>
                <c:pt idx="2">
                  <c:v>120000</c:v>
                </c:pt>
              </c:numCache>
            </c:numRef>
          </c:val>
          <c:extLst>
            <c:ext xmlns:c16="http://schemas.microsoft.com/office/drawing/2014/chart" uri="{C3380CC4-5D6E-409C-BE32-E72D297353CC}">
              <c16:uniqueId val="{00000002-6443-4D85-ADBB-F6082485C492}"/>
            </c:ext>
          </c:extLst>
        </c:ser>
        <c:dLbls>
          <c:showLegendKey val="0"/>
          <c:showVal val="0"/>
          <c:showCatName val="0"/>
          <c:showSerName val="0"/>
          <c:showPercent val="0"/>
          <c:showBubbleSize val="0"/>
        </c:dLbls>
        <c:gapWidth val="150"/>
        <c:shape val="cylinder"/>
        <c:axId val="91009792"/>
        <c:axId val="91011328"/>
        <c:axId val="0"/>
      </c:bar3DChart>
      <c:catAx>
        <c:axId val="91009792"/>
        <c:scaling>
          <c:orientation val="minMax"/>
        </c:scaling>
        <c:delete val="0"/>
        <c:axPos val="b"/>
        <c:numFmt formatCode="General" sourceLinked="0"/>
        <c:majorTickMark val="out"/>
        <c:minorTickMark val="none"/>
        <c:tickLblPos val="nextTo"/>
        <c:txPr>
          <a:bodyPr/>
          <a:lstStyle/>
          <a:p>
            <a:pPr>
              <a:defRPr sz="900" baseline="0"/>
            </a:pPr>
            <a:endParaRPr lang="en-US"/>
          </a:p>
        </c:txPr>
        <c:crossAx val="91011328"/>
        <c:crosses val="autoZero"/>
        <c:auto val="1"/>
        <c:lblAlgn val="ctr"/>
        <c:lblOffset val="100"/>
        <c:noMultiLvlLbl val="0"/>
      </c:catAx>
      <c:valAx>
        <c:axId val="91011328"/>
        <c:scaling>
          <c:orientation val="minMax"/>
        </c:scaling>
        <c:delete val="0"/>
        <c:axPos val="l"/>
        <c:majorGridlines/>
        <c:numFmt formatCode="#,##0" sourceLinked="1"/>
        <c:majorTickMark val="out"/>
        <c:minorTickMark val="none"/>
        <c:tickLblPos val="nextTo"/>
        <c:txPr>
          <a:bodyPr/>
          <a:lstStyle/>
          <a:p>
            <a:pPr>
              <a:defRPr sz="1000"/>
            </a:pPr>
            <a:endParaRPr lang="en-US"/>
          </a:p>
        </c:txPr>
        <c:crossAx val="91009792"/>
        <c:crosses val="autoZero"/>
        <c:crossBetween val="between"/>
      </c:valAx>
    </c:plotArea>
    <c:legend>
      <c:legendPos val="r"/>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593D6-5C3A-485F-A1B7-0856A75D41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B91BF6-F2DA-4732-8A32-FF3AEB487979}">
      <dgm:prSet/>
      <dgm:spPr/>
      <dgm:t>
        <a:bodyPr/>
        <a:lstStyle/>
        <a:p>
          <a:pPr algn="ctr" rtl="0"/>
          <a:r>
            <a:rPr lang="en-US" b="1" u="sng" baseline="0" dirty="0"/>
            <a:t>Understanding the Business Model</a:t>
          </a:r>
          <a:endParaRPr lang="en-US" dirty="0"/>
        </a:p>
      </dgm:t>
    </dgm:pt>
    <dgm:pt modelId="{6726D2F5-778F-40C3-A0FC-9B0EA6A66630}" type="parTrans" cxnId="{580375EA-4B66-4698-8B0E-EDAA5355E5DC}">
      <dgm:prSet/>
      <dgm:spPr/>
      <dgm:t>
        <a:bodyPr/>
        <a:lstStyle/>
        <a:p>
          <a:endParaRPr lang="en-US"/>
        </a:p>
      </dgm:t>
    </dgm:pt>
    <dgm:pt modelId="{82B48786-5EA1-4682-957B-E3C2264218DB}" type="sibTrans" cxnId="{580375EA-4B66-4698-8B0E-EDAA5355E5DC}">
      <dgm:prSet/>
      <dgm:spPr/>
      <dgm:t>
        <a:bodyPr/>
        <a:lstStyle/>
        <a:p>
          <a:endParaRPr lang="en-US"/>
        </a:p>
      </dgm:t>
    </dgm:pt>
    <dgm:pt modelId="{D1031418-E619-4ABF-A795-A5FD696ED5D0}" type="pres">
      <dgm:prSet presAssocID="{0C3593D6-5C3A-485F-A1B7-0856A75D41C7}" presName="linear" presStyleCnt="0">
        <dgm:presLayoutVars>
          <dgm:animLvl val="lvl"/>
          <dgm:resizeHandles val="exact"/>
        </dgm:presLayoutVars>
      </dgm:prSet>
      <dgm:spPr/>
    </dgm:pt>
    <dgm:pt modelId="{A75989DE-5412-4AE9-A6E5-D364F42051C2}" type="pres">
      <dgm:prSet presAssocID="{E0B91BF6-F2DA-4732-8A32-FF3AEB487979}" presName="parentText" presStyleLbl="node1" presStyleIdx="0" presStyleCnt="1" custLinFactNeighborY="-1689">
        <dgm:presLayoutVars>
          <dgm:chMax val="0"/>
          <dgm:bulletEnabled val="1"/>
        </dgm:presLayoutVars>
      </dgm:prSet>
      <dgm:spPr/>
    </dgm:pt>
  </dgm:ptLst>
  <dgm:cxnLst>
    <dgm:cxn modelId="{1619C437-C745-48D9-9A11-12ECDD120446}" type="presOf" srcId="{E0B91BF6-F2DA-4732-8A32-FF3AEB487979}" destId="{A75989DE-5412-4AE9-A6E5-D364F42051C2}" srcOrd="0" destOrd="0" presId="urn:microsoft.com/office/officeart/2005/8/layout/vList2"/>
    <dgm:cxn modelId="{805D0B31-8609-4E6E-952F-59DA2E4CEAC1}" type="presOf" srcId="{0C3593D6-5C3A-485F-A1B7-0856A75D41C7}" destId="{D1031418-E619-4ABF-A795-A5FD696ED5D0}" srcOrd="0" destOrd="0" presId="urn:microsoft.com/office/officeart/2005/8/layout/vList2"/>
    <dgm:cxn modelId="{580375EA-4B66-4698-8B0E-EDAA5355E5DC}" srcId="{0C3593D6-5C3A-485F-A1B7-0856A75D41C7}" destId="{E0B91BF6-F2DA-4732-8A32-FF3AEB487979}" srcOrd="0" destOrd="0" parTransId="{6726D2F5-778F-40C3-A0FC-9B0EA6A66630}" sibTransId="{82B48786-5EA1-4682-957B-E3C2264218DB}"/>
    <dgm:cxn modelId="{1F8960C8-46B2-4C07-B1EE-67A92D446E27}" type="presParOf" srcId="{D1031418-E619-4ABF-A795-A5FD696ED5D0}" destId="{A75989DE-5412-4AE9-A6E5-D364F42051C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0EC60A-1CBA-4233-B766-8BCA6B6A366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8EAFC43-BB28-43FA-BD55-EFBE604C7912}">
      <dgm:prSet/>
      <dgm:spPr/>
      <dgm:t>
        <a:bodyPr/>
        <a:lstStyle/>
        <a:p>
          <a:pPr algn="ctr" rtl="0"/>
          <a:r>
            <a:rPr lang="en-US" u="sng" dirty="0"/>
            <a:t>Managing Cash Flows</a:t>
          </a:r>
        </a:p>
      </dgm:t>
    </dgm:pt>
    <dgm:pt modelId="{2CFF918C-91DF-4C56-8AAC-4637787E2673}" type="parTrans" cxnId="{E3A20743-D2F4-4D15-9CD7-CD964BB7DFF1}">
      <dgm:prSet/>
      <dgm:spPr/>
      <dgm:t>
        <a:bodyPr/>
        <a:lstStyle/>
        <a:p>
          <a:endParaRPr lang="en-US"/>
        </a:p>
      </dgm:t>
    </dgm:pt>
    <dgm:pt modelId="{C90B1DE9-0FFC-4932-8624-DC4E019D5265}" type="sibTrans" cxnId="{E3A20743-D2F4-4D15-9CD7-CD964BB7DFF1}">
      <dgm:prSet/>
      <dgm:spPr/>
      <dgm:t>
        <a:bodyPr/>
        <a:lstStyle/>
        <a:p>
          <a:endParaRPr lang="en-US"/>
        </a:p>
      </dgm:t>
    </dgm:pt>
    <dgm:pt modelId="{C11E1529-C0D2-4782-9A52-AF0A74CFF121}" type="pres">
      <dgm:prSet presAssocID="{C40EC60A-1CBA-4233-B766-8BCA6B6A366B}" presName="linear" presStyleCnt="0">
        <dgm:presLayoutVars>
          <dgm:animLvl val="lvl"/>
          <dgm:resizeHandles val="exact"/>
        </dgm:presLayoutVars>
      </dgm:prSet>
      <dgm:spPr/>
    </dgm:pt>
    <dgm:pt modelId="{23154EF1-B90C-4418-8C66-81691F55B23C}" type="pres">
      <dgm:prSet presAssocID="{88EAFC43-BB28-43FA-BD55-EFBE604C7912}" presName="parentText" presStyleLbl="node1" presStyleIdx="0" presStyleCnt="1">
        <dgm:presLayoutVars>
          <dgm:chMax val="0"/>
          <dgm:bulletEnabled val="1"/>
        </dgm:presLayoutVars>
      </dgm:prSet>
      <dgm:spPr/>
    </dgm:pt>
  </dgm:ptLst>
  <dgm:cxnLst>
    <dgm:cxn modelId="{E3A20743-D2F4-4D15-9CD7-CD964BB7DFF1}" srcId="{C40EC60A-1CBA-4233-B766-8BCA6B6A366B}" destId="{88EAFC43-BB28-43FA-BD55-EFBE604C7912}" srcOrd="0" destOrd="0" parTransId="{2CFF918C-91DF-4C56-8AAC-4637787E2673}" sibTransId="{C90B1DE9-0FFC-4932-8624-DC4E019D5265}"/>
    <dgm:cxn modelId="{0529CCBA-FD23-4FEE-89C0-DF5490296C0F}" type="presOf" srcId="{C40EC60A-1CBA-4233-B766-8BCA6B6A366B}" destId="{C11E1529-C0D2-4782-9A52-AF0A74CFF121}" srcOrd="0" destOrd="0" presId="urn:microsoft.com/office/officeart/2005/8/layout/vList2"/>
    <dgm:cxn modelId="{2B9E6219-1614-43C3-BD4B-7A0040459653}" type="presOf" srcId="{88EAFC43-BB28-43FA-BD55-EFBE604C7912}" destId="{23154EF1-B90C-4418-8C66-81691F55B23C}" srcOrd="0" destOrd="0" presId="urn:microsoft.com/office/officeart/2005/8/layout/vList2"/>
    <dgm:cxn modelId="{E4DD48C6-6FF7-4411-B32E-B91CE90303EF}" type="presParOf" srcId="{C11E1529-C0D2-4782-9A52-AF0A74CFF121}" destId="{23154EF1-B90C-4418-8C66-81691F55B23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50BC80-B292-486A-AA9C-A222F1E8159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8C4E0BF-F807-4940-BFA2-60B04D8AEFDC}">
      <dgm:prSet custT="1"/>
      <dgm:spPr/>
      <dgm:t>
        <a:bodyPr/>
        <a:lstStyle/>
        <a:p>
          <a:pPr algn="ctr" rtl="0"/>
          <a:r>
            <a:rPr lang="en-US" sz="2800" u="sng" dirty="0"/>
            <a:t>Expenses</a:t>
          </a:r>
        </a:p>
      </dgm:t>
    </dgm:pt>
    <dgm:pt modelId="{5807714B-BA73-4D53-875D-2BF5963C334B}" type="parTrans" cxnId="{F4B2EDED-9BE7-4B10-B7C9-03E70DC95B9E}">
      <dgm:prSet/>
      <dgm:spPr/>
      <dgm:t>
        <a:bodyPr/>
        <a:lstStyle/>
        <a:p>
          <a:endParaRPr lang="en-US"/>
        </a:p>
      </dgm:t>
    </dgm:pt>
    <dgm:pt modelId="{DA19E01C-F3E3-45CD-95F8-700B7269E8DA}" type="sibTrans" cxnId="{F4B2EDED-9BE7-4B10-B7C9-03E70DC95B9E}">
      <dgm:prSet/>
      <dgm:spPr/>
      <dgm:t>
        <a:bodyPr/>
        <a:lstStyle/>
        <a:p>
          <a:endParaRPr lang="en-US"/>
        </a:p>
      </dgm:t>
    </dgm:pt>
    <dgm:pt modelId="{469B0A30-785E-48C6-81A4-6FDA3CC3B05F}" type="pres">
      <dgm:prSet presAssocID="{F850BC80-B292-486A-AA9C-A222F1E81598}" presName="linear" presStyleCnt="0">
        <dgm:presLayoutVars>
          <dgm:animLvl val="lvl"/>
          <dgm:resizeHandles val="exact"/>
        </dgm:presLayoutVars>
      </dgm:prSet>
      <dgm:spPr/>
    </dgm:pt>
    <dgm:pt modelId="{C9D96D49-0B08-423B-A6F5-C0F2C12C91CB}" type="pres">
      <dgm:prSet presAssocID="{18C4E0BF-F807-4940-BFA2-60B04D8AEFDC}" presName="parentText" presStyleLbl="node1" presStyleIdx="0" presStyleCnt="1">
        <dgm:presLayoutVars>
          <dgm:chMax val="0"/>
          <dgm:bulletEnabled val="1"/>
        </dgm:presLayoutVars>
      </dgm:prSet>
      <dgm:spPr/>
    </dgm:pt>
  </dgm:ptLst>
  <dgm:cxnLst>
    <dgm:cxn modelId="{F4B2EDED-9BE7-4B10-B7C9-03E70DC95B9E}" srcId="{F850BC80-B292-486A-AA9C-A222F1E81598}" destId="{18C4E0BF-F807-4940-BFA2-60B04D8AEFDC}" srcOrd="0" destOrd="0" parTransId="{5807714B-BA73-4D53-875D-2BF5963C334B}" sibTransId="{DA19E01C-F3E3-45CD-95F8-700B7269E8DA}"/>
    <dgm:cxn modelId="{25688FDD-CB9B-4C20-9C40-7880B263334D}" type="presOf" srcId="{F850BC80-B292-486A-AA9C-A222F1E81598}" destId="{469B0A30-785E-48C6-81A4-6FDA3CC3B05F}" srcOrd="0" destOrd="0" presId="urn:microsoft.com/office/officeart/2005/8/layout/vList2"/>
    <dgm:cxn modelId="{1B07FFAE-F3B8-4B97-B45D-6FD5170EB2D6}" type="presOf" srcId="{18C4E0BF-F807-4940-BFA2-60B04D8AEFDC}" destId="{C9D96D49-0B08-423B-A6F5-C0F2C12C91CB}" srcOrd="0" destOrd="0" presId="urn:microsoft.com/office/officeart/2005/8/layout/vList2"/>
    <dgm:cxn modelId="{1A9EC7C3-D031-4FAA-B3E8-C763EAA260B2}" type="presParOf" srcId="{469B0A30-785E-48C6-81A4-6FDA3CC3B05F}" destId="{C9D96D49-0B08-423B-A6F5-C0F2C12C91C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644163-7570-47E4-AA79-8CF43CC2B7A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850ECC6-C623-44A5-BE6B-07DC0EADC7EF}">
      <dgm:prSet/>
      <dgm:spPr/>
      <dgm:t>
        <a:bodyPr/>
        <a:lstStyle/>
        <a:p>
          <a:pPr algn="ctr" rtl="0"/>
          <a:r>
            <a:rPr lang="en-US" u="sng" dirty="0"/>
            <a:t>Managing Expenses</a:t>
          </a:r>
        </a:p>
      </dgm:t>
    </dgm:pt>
    <dgm:pt modelId="{C1227806-F7EF-48E2-9B13-9C805D5D322E}" type="parTrans" cxnId="{A3CE2F16-92E4-46DA-B81E-15DFFFAD75B2}">
      <dgm:prSet/>
      <dgm:spPr/>
      <dgm:t>
        <a:bodyPr/>
        <a:lstStyle/>
        <a:p>
          <a:endParaRPr lang="en-US"/>
        </a:p>
      </dgm:t>
    </dgm:pt>
    <dgm:pt modelId="{C6B73E24-BB87-4493-973D-422AB1C307DC}" type="sibTrans" cxnId="{A3CE2F16-92E4-46DA-B81E-15DFFFAD75B2}">
      <dgm:prSet/>
      <dgm:spPr/>
      <dgm:t>
        <a:bodyPr/>
        <a:lstStyle/>
        <a:p>
          <a:endParaRPr lang="en-US"/>
        </a:p>
      </dgm:t>
    </dgm:pt>
    <dgm:pt modelId="{BD887EFA-7221-4164-B34B-7915193F344D}" type="pres">
      <dgm:prSet presAssocID="{C8644163-7570-47E4-AA79-8CF43CC2B7A4}" presName="linear" presStyleCnt="0">
        <dgm:presLayoutVars>
          <dgm:animLvl val="lvl"/>
          <dgm:resizeHandles val="exact"/>
        </dgm:presLayoutVars>
      </dgm:prSet>
      <dgm:spPr/>
    </dgm:pt>
    <dgm:pt modelId="{0471DEFF-DA41-4FCE-80CA-11C07BEA8838}" type="pres">
      <dgm:prSet presAssocID="{E850ECC6-C623-44A5-BE6B-07DC0EADC7EF}" presName="parentText" presStyleLbl="node1" presStyleIdx="0" presStyleCnt="1">
        <dgm:presLayoutVars>
          <dgm:chMax val="0"/>
          <dgm:bulletEnabled val="1"/>
        </dgm:presLayoutVars>
      </dgm:prSet>
      <dgm:spPr/>
    </dgm:pt>
  </dgm:ptLst>
  <dgm:cxnLst>
    <dgm:cxn modelId="{A3CE2F16-92E4-46DA-B81E-15DFFFAD75B2}" srcId="{C8644163-7570-47E4-AA79-8CF43CC2B7A4}" destId="{E850ECC6-C623-44A5-BE6B-07DC0EADC7EF}" srcOrd="0" destOrd="0" parTransId="{C1227806-F7EF-48E2-9B13-9C805D5D322E}" sibTransId="{C6B73E24-BB87-4493-973D-422AB1C307DC}"/>
    <dgm:cxn modelId="{BC812747-90E2-4D76-A47D-6D437F579D91}" type="presOf" srcId="{C8644163-7570-47E4-AA79-8CF43CC2B7A4}" destId="{BD887EFA-7221-4164-B34B-7915193F344D}" srcOrd="0" destOrd="0" presId="urn:microsoft.com/office/officeart/2005/8/layout/vList2"/>
    <dgm:cxn modelId="{29AA5056-E29E-409E-AFE9-591F5C18A155}" type="presOf" srcId="{E850ECC6-C623-44A5-BE6B-07DC0EADC7EF}" destId="{0471DEFF-DA41-4FCE-80CA-11C07BEA8838}" srcOrd="0" destOrd="0" presId="urn:microsoft.com/office/officeart/2005/8/layout/vList2"/>
    <dgm:cxn modelId="{6AEEF760-A3BA-44C4-A315-982B98957F83}" type="presParOf" srcId="{BD887EFA-7221-4164-B34B-7915193F344D}" destId="{0471DEFF-DA41-4FCE-80CA-11C07BEA883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5BCDC7-96E2-4C05-BAA6-5F936DF4349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73FBCA4-8474-4BF4-9C46-C38153CA2DE1}">
      <dgm:prSet/>
      <dgm:spPr/>
      <dgm:t>
        <a:bodyPr/>
        <a:lstStyle/>
        <a:p>
          <a:pPr algn="ctr" rtl="0"/>
          <a:r>
            <a:rPr lang="en-US" u="sng" dirty="0"/>
            <a:t>Leveraging Resources</a:t>
          </a:r>
        </a:p>
      </dgm:t>
    </dgm:pt>
    <dgm:pt modelId="{AAF9AE81-14DF-4694-93F7-5EF48BBA8F93}" type="parTrans" cxnId="{5D907844-8212-4742-8A7E-3DD3D8850D02}">
      <dgm:prSet/>
      <dgm:spPr/>
      <dgm:t>
        <a:bodyPr/>
        <a:lstStyle/>
        <a:p>
          <a:endParaRPr lang="en-US"/>
        </a:p>
      </dgm:t>
    </dgm:pt>
    <dgm:pt modelId="{E4665E28-40D2-448D-B2A8-561C8A890391}" type="sibTrans" cxnId="{5D907844-8212-4742-8A7E-3DD3D8850D02}">
      <dgm:prSet/>
      <dgm:spPr/>
      <dgm:t>
        <a:bodyPr/>
        <a:lstStyle/>
        <a:p>
          <a:endParaRPr lang="en-US"/>
        </a:p>
      </dgm:t>
    </dgm:pt>
    <dgm:pt modelId="{6E8D534B-58A2-4E83-A952-2525CF1BCDE9}" type="pres">
      <dgm:prSet presAssocID="{ED5BCDC7-96E2-4C05-BAA6-5F936DF43490}" presName="linear" presStyleCnt="0">
        <dgm:presLayoutVars>
          <dgm:animLvl val="lvl"/>
          <dgm:resizeHandles val="exact"/>
        </dgm:presLayoutVars>
      </dgm:prSet>
      <dgm:spPr/>
    </dgm:pt>
    <dgm:pt modelId="{F98BEECC-5D72-4EC8-9AAB-2A201686D080}" type="pres">
      <dgm:prSet presAssocID="{773FBCA4-8474-4BF4-9C46-C38153CA2DE1}" presName="parentText" presStyleLbl="node1" presStyleIdx="0" presStyleCnt="1">
        <dgm:presLayoutVars>
          <dgm:chMax val="0"/>
          <dgm:bulletEnabled val="1"/>
        </dgm:presLayoutVars>
      </dgm:prSet>
      <dgm:spPr/>
    </dgm:pt>
  </dgm:ptLst>
  <dgm:cxnLst>
    <dgm:cxn modelId="{D1B9AA56-97F4-4CB4-BEDA-407B96D18B4C}" type="presOf" srcId="{ED5BCDC7-96E2-4C05-BAA6-5F936DF43490}" destId="{6E8D534B-58A2-4E83-A952-2525CF1BCDE9}" srcOrd="0" destOrd="0" presId="urn:microsoft.com/office/officeart/2005/8/layout/vList2"/>
    <dgm:cxn modelId="{5D907844-8212-4742-8A7E-3DD3D8850D02}" srcId="{ED5BCDC7-96E2-4C05-BAA6-5F936DF43490}" destId="{773FBCA4-8474-4BF4-9C46-C38153CA2DE1}" srcOrd="0" destOrd="0" parTransId="{AAF9AE81-14DF-4694-93F7-5EF48BBA8F93}" sibTransId="{E4665E28-40D2-448D-B2A8-561C8A890391}"/>
    <dgm:cxn modelId="{A7D203FE-E2B1-45CA-9A5D-F137129D93CC}" type="presOf" srcId="{773FBCA4-8474-4BF4-9C46-C38153CA2DE1}" destId="{F98BEECC-5D72-4EC8-9AAB-2A201686D080}" srcOrd="0" destOrd="0" presId="urn:microsoft.com/office/officeart/2005/8/layout/vList2"/>
    <dgm:cxn modelId="{9CD5D62C-4E1F-4625-803E-4C89AE819860}" type="presParOf" srcId="{6E8D534B-58A2-4E83-A952-2525CF1BCDE9}" destId="{F98BEECC-5D72-4EC8-9AAB-2A201686D08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1068AF-3DA3-43BE-8D4A-17282D02C55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53AD1E8-2CB1-406B-80F2-8192F691AB8C}">
      <dgm:prSet/>
      <dgm:spPr/>
      <dgm:t>
        <a:bodyPr/>
        <a:lstStyle/>
        <a:p>
          <a:pPr algn="ctr" rtl="0"/>
          <a:r>
            <a:rPr lang="en-US" u="sng" dirty="0"/>
            <a:t>Collaboration</a:t>
          </a:r>
        </a:p>
      </dgm:t>
    </dgm:pt>
    <dgm:pt modelId="{80A8656A-5401-43A0-B12E-9D2627126E8B}" type="parTrans" cxnId="{ED4EAFF2-7CC2-4B46-92C3-3ED73CDB6035}">
      <dgm:prSet/>
      <dgm:spPr/>
      <dgm:t>
        <a:bodyPr/>
        <a:lstStyle/>
        <a:p>
          <a:endParaRPr lang="en-US"/>
        </a:p>
      </dgm:t>
    </dgm:pt>
    <dgm:pt modelId="{8932CA9C-F0DB-4193-A562-DA1492483857}" type="sibTrans" cxnId="{ED4EAFF2-7CC2-4B46-92C3-3ED73CDB6035}">
      <dgm:prSet/>
      <dgm:spPr/>
      <dgm:t>
        <a:bodyPr/>
        <a:lstStyle/>
        <a:p>
          <a:endParaRPr lang="en-US"/>
        </a:p>
      </dgm:t>
    </dgm:pt>
    <dgm:pt modelId="{8DB982D6-5832-4AF2-9F8D-02FBAA428FDC}" type="pres">
      <dgm:prSet presAssocID="{2D1068AF-3DA3-43BE-8D4A-17282D02C55B}" presName="linear" presStyleCnt="0">
        <dgm:presLayoutVars>
          <dgm:animLvl val="lvl"/>
          <dgm:resizeHandles val="exact"/>
        </dgm:presLayoutVars>
      </dgm:prSet>
      <dgm:spPr/>
    </dgm:pt>
    <dgm:pt modelId="{97B40800-2C2F-4137-9292-D8378D99AAEA}" type="pres">
      <dgm:prSet presAssocID="{953AD1E8-2CB1-406B-80F2-8192F691AB8C}" presName="parentText" presStyleLbl="node1" presStyleIdx="0" presStyleCnt="1">
        <dgm:presLayoutVars>
          <dgm:chMax val="0"/>
          <dgm:bulletEnabled val="1"/>
        </dgm:presLayoutVars>
      </dgm:prSet>
      <dgm:spPr/>
    </dgm:pt>
  </dgm:ptLst>
  <dgm:cxnLst>
    <dgm:cxn modelId="{7FFE44F8-AB8A-4292-8B13-0B56896BF354}" type="presOf" srcId="{2D1068AF-3DA3-43BE-8D4A-17282D02C55B}" destId="{8DB982D6-5832-4AF2-9F8D-02FBAA428FDC}" srcOrd="0" destOrd="0" presId="urn:microsoft.com/office/officeart/2005/8/layout/vList2"/>
    <dgm:cxn modelId="{F32A741F-2064-4C84-B726-BD22910620D1}" type="presOf" srcId="{953AD1E8-2CB1-406B-80F2-8192F691AB8C}" destId="{97B40800-2C2F-4137-9292-D8378D99AAEA}" srcOrd="0" destOrd="0" presId="urn:microsoft.com/office/officeart/2005/8/layout/vList2"/>
    <dgm:cxn modelId="{ED4EAFF2-7CC2-4B46-92C3-3ED73CDB6035}" srcId="{2D1068AF-3DA3-43BE-8D4A-17282D02C55B}" destId="{953AD1E8-2CB1-406B-80F2-8192F691AB8C}" srcOrd="0" destOrd="0" parTransId="{80A8656A-5401-43A0-B12E-9D2627126E8B}" sibTransId="{8932CA9C-F0DB-4193-A562-DA1492483857}"/>
    <dgm:cxn modelId="{CA46D9D4-DA53-41EE-934C-0BCA4AA7351C}" type="presParOf" srcId="{8DB982D6-5832-4AF2-9F8D-02FBAA428FDC}" destId="{97B40800-2C2F-4137-9292-D8378D99AAE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132248-79C4-4D32-9D0F-3431945A1B8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12D25BA-81A2-4D74-B305-4B93212CEDBB}">
      <dgm:prSet/>
      <dgm:spPr/>
      <dgm:t>
        <a:bodyPr/>
        <a:lstStyle/>
        <a:p>
          <a:pPr rtl="0"/>
          <a:r>
            <a:rPr lang="en-US" dirty="0"/>
            <a:t>Generates wiser decisions</a:t>
          </a:r>
        </a:p>
      </dgm:t>
    </dgm:pt>
    <dgm:pt modelId="{A8DBFE1D-BF44-4745-A42C-E8C4EE025357}" type="parTrans" cxnId="{4578638B-B4F3-4877-8531-43339BDA1AEC}">
      <dgm:prSet/>
      <dgm:spPr/>
      <dgm:t>
        <a:bodyPr/>
        <a:lstStyle/>
        <a:p>
          <a:endParaRPr lang="en-US"/>
        </a:p>
      </dgm:t>
    </dgm:pt>
    <dgm:pt modelId="{40F5D8AD-8AF5-477C-8EB2-8868EBFA16DC}" type="sibTrans" cxnId="{4578638B-B4F3-4877-8531-43339BDA1AEC}">
      <dgm:prSet/>
      <dgm:spPr/>
      <dgm:t>
        <a:bodyPr/>
        <a:lstStyle/>
        <a:p>
          <a:endParaRPr lang="en-US"/>
        </a:p>
      </dgm:t>
    </dgm:pt>
    <dgm:pt modelId="{CB44C610-76CD-48DE-B759-68758F56443A}">
      <dgm:prSet/>
      <dgm:spPr/>
      <dgm:t>
        <a:bodyPr/>
        <a:lstStyle/>
        <a:p>
          <a:pPr rtl="0"/>
          <a:r>
            <a:rPr lang="en-US" dirty="0"/>
            <a:t>Produces more durable decisions</a:t>
          </a:r>
        </a:p>
      </dgm:t>
    </dgm:pt>
    <dgm:pt modelId="{4E958824-7746-4D52-9AA9-5388F75FE4DB}" type="parTrans" cxnId="{A56BD0E2-33BC-4BA6-AC36-255B4CC81B92}">
      <dgm:prSet/>
      <dgm:spPr/>
      <dgm:t>
        <a:bodyPr/>
        <a:lstStyle/>
        <a:p>
          <a:endParaRPr lang="en-US"/>
        </a:p>
      </dgm:t>
    </dgm:pt>
    <dgm:pt modelId="{049BDFA9-F270-470F-AC26-72B28389CD06}" type="sibTrans" cxnId="{A56BD0E2-33BC-4BA6-AC36-255B4CC81B92}">
      <dgm:prSet/>
      <dgm:spPr/>
      <dgm:t>
        <a:bodyPr/>
        <a:lstStyle/>
        <a:p>
          <a:endParaRPr lang="en-US"/>
        </a:p>
      </dgm:t>
    </dgm:pt>
    <dgm:pt modelId="{4F73C6CE-33B3-439B-8327-8C2400947FB2}">
      <dgm:prSet/>
      <dgm:spPr/>
      <dgm:t>
        <a:bodyPr/>
        <a:lstStyle/>
        <a:p>
          <a:pPr rtl="0"/>
          <a:r>
            <a:rPr lang="en-US" dirty="0"/>
            <a:t>Fosters action</a:t>
          </a:r>
        </a:p>
      </dgm:t>
    </dgm:pt>
    <dgm:pt modelId="{19386F68-36C4-40BE-87B5-79B3C1A70986}" type="parTrans" cxnId="{2BF22E3A-26FD-40F0-B0B5-9F3596C343D4}">
      <dgm:prSet/>
      <dgm:spPr/>
      <dgm:t>
        <a:bodyPr/>
        <a:lstStyle/>
        <a:p>
          <a:endParaRPr lang="en-US"/>
        </a:p>
      </dgm:t>
    </dgm:pt>
    <dgm:pt modelId="{C5D10006-F8D8-499E-8165-9ADEFD849CB9}" type="sibTrans" cxnId="{2BF22E3A-26FD-40F0-B0B5-9F3596C343D4}">
      <dgm:prSet/>
      <dgm:spPr/>
      <dgm:t>
        <a:bodyPr/>
        <a:lstStyle/>
        <a:p>
          <a:endParaRPr lang="en-US"/>
        </a:p>
      </dgm:t>
    </dgm:pt>
    <dgm:pt modelId="{9B46ED34-8596-4D28-BFAC-D0C8399FA58A}">
      <dgm:prSet/>
      <dgm:spPr/>
      <dgm:t>
        <a:bodyPr/>
        <a:lstStyle/>
        <a:p>
          <a:pPr rtl="0"/>
          <a:r>
            <a:rPr lang="en-US" dirty="0"/>
            <a:t>Builds social capital</a:t>
          </a:r>
        </a:p>
      </dgm:t>
    </dgm:pt>
    <dgm:pt modelId="{2961D5EE-16BE-4C30-A6D7-A3AF1FDF35F7}" type="parTrans" cxnId="{BBD3033E-C9D6-4C0C-97D3-840C31BD4C76}">
      <dgm:prSet/>
      <dgm:spPr/>
      <dgm:t>
        <a:bodyPr/>
        <a:lstStyle/>
        <a:p>
          <a:endParaRPr lang="en-US"/>
        </a:p>
      </dgm:t>
    </dgm:pt>
    <dgm:pt modelId="{D53525C0-995B-47B2-8979-B4B63C80F5D4}" type="sibTrans" cxnId="{BBD3033E-C9D6-4C0C-97D3-840C31BD4C76}">
      <dgm:prSet/>
      <dgm:spPr/>
      <dgm:t>
        <a:bodyPr/>
        <a:lstStyle/>
        <a:p>
          <a:endParaRPr lang="en-US"/>
        </a:p>
      </dgm:t>
    </dgm:pt>
    <dgm:pt modelId="{150389D3-F9BF-45A8-ABEB-0E5689175C86}">
      <dgm:prSet/>
      <dgm:spPr/>
      <dgm:t>
        <a:bodyPr/>
        <a:lstStyle/>
        <a:p>
          <a:pPr rtl="0"/>
          <a:r>
            <a:rPr lang="en-US" dirty="0"/>
            <a:t>Fosters ownership of collective problems and resources</a:t>
          </a:r>
        </a:p>
      </dgm:t>
    </dgm:pt>
    <dgm:pt modelId="{BC02B41E-D4F7-4D68-B911-3E0056C44BA2}" type="parTrans" cxnId="{C7F7959C-C55D-4815-B91A-044512878910}">
      <dgm:prSet/>
      <dgm:spPr/>
      <dgm:t>
        <a:bodyPr/>
        <a:lstStyle/>
        <a:p>
          <a:endParaRPr lang="en-US"/>
        </a:p>
      </dgm:t>
    </dgm:pt>
    <dgm:pt modelId="{70ECB888-E67B-4BBF-82F6-D843580D63C5}" type="sibTrans" cxnId="{C7F7959C-C55D-4815-B91A-044512878910}">
      <dgm:prSet/>
      <dgm:spPr/>
      <dgm:t>
        <a:bodyPr/>
        <a:lstStyle/>
        <a:p>
          <a:endParaRPr lang="en-US"/>
        </a:p>
      </dgm:t>
    </dgm:pt>
    <dgm:pt modelId="{0E206F40-8DE5-4779-9617-FF6493F0F51F}">
      <dgm:prSet/>
      <dgm:spPr/>
      <dgm:t>
        <a:bodyPr/>
        <a:lstStyle/>
        <a:p>
          <a:pPr rtl="0"/>
          <a:r>
            <a:rPr lang="en-US" dirty="0"/>
            <a:t>Promotes change</a:t>
          </a:r>
        </a:p>
      </dgm:t>
    </dgm:pt>
    <dgm:pt modelId="{613565C7-DEA1-4F70-AF39-BDB48DD9A038}" type="parTrans" cxnId="{BBA28C52-55C1-4CF4-8FF2-728DFC83BB7C}">
      <dgm:prSet/>
      <dgm:spPr/>
      <dgm:t>
        <a:bodyPr/>
        <a:lstStyle/>
        <a:p>
          <a:endParaRPr lang="en-US"/>
        </a:p>
      </dgm:t>
    </dgm:pt>
    <dgm:pt modelId="{C76143F3-AF7F-4EEC-A6DF-FD586F9E8F45}" type="sibTrans" cxnId="{BBA28C52-55C1-4CF4-8FF2-728DFC83BB7C}">
      <dgm:prSet/>
      <dgm:spPr/>
      <dgm:t>
        <a:bodyPr/>
        <a:lstStyle/>
        <a:p>
          <a:endParaRPr lang="en-US"/>
        </a:p>
      </dgm:t>
    </dgm:pt>
    <dgm:pt modelId="{02BA82A2-2B16-4D84-B975-EA097F0C8872}" type="pres">
      <dgm:prSet presAssocID="{E5132248-79C4-4D32-9D0F-3431945A1B8F}" presName="linear" presStyleCnt="0">
        <dgm:presLayoutVars>
          <dgm:animLvl val="lvl"/>
          <dgm:resizeHandles val="exact"/>
        </dgm:presLayoutVars>
      </dgm:prSet>
      <dgm:spPr/>
    </dgm:pt>
    <dgm:pt modelId="{8B50C977-1D42-469E-AE46-D3E5B011F21B}" type="pres">
      <dgm:prSet presAssocID="{912D25BA-81A2-4D74-B305-4B93212CEDBB}" presName="parentText" presStyleLbl="node1" presStyleIdx="0" presStyleCnt="6">
        <dgm:presLayoutVars>
          <dgm:chMax val="0"/>
          <dgm:bulletEnabled val="1"/>
        </dgm:presLayoutVars>
      </dgm:prSet>
      <dgm:spPr/>
    </dgm:pt>
    <dgm:pt modelId="{EFB03F27-8665-4DC4-9D0A-72C422F558B2}" type="pres">
      <dgm:prSet presAssocID="{40F5D8AD-8AF5-477C-8EB2-8868EBFA16DC}" presName="spacer" presStyleCnt="0"/>
      <dgm:spPr/>
    </dgm:pt>
    <dgm:pt modelId="{164F9441-9175-46F9-BAC4-0A7623E1AB61}" type="pres">
      <dgm:prSet presAssocID="{CB44C610-76CD-48DE-B759-68758F56443A}" presName="parentText" presStyleLbl="node1" presStyleIdx="1" presStyleCnt="6">
        <dgm:presLayoutVars>
          <dgm:chMax val="0"/>
          <dgm:bulletEnabled val="1"/>
        </dgm:presLayoutVars>
      </dgm:prSet>
      <dgm:spPr/>
    </dgm:pt>
    <dgm:pt modelId="{7D5E61F4-6E29-4EB5-8BB6-BA2BEF838DF4}" type="pres">
      <dgm:prSet presAssocID="{049BDFA9-F270-470F-AC26-72B28389CD06}" presName="spacer" presStyleCnt="0"/>
      <dgm:spPr/>
    </dgm:pt>
    <dgm:pt modelId="{8A981A6E-261E-40ED-840E-D8EBF1D636C2}" type="pres">
      <dgm:prSet presAssocID="{4F73C6CE-33B3-439B-8327-8C2400947FB2}" presName="parentText" presStyleLbl="node1" presStyleIdx="2" presStyleCnt="6">
        <dgm:presLayoutVars>
          <dgm:chMax val="0"/>
          <dgm:bulletEnabled val="1"/>
        </dgm:presLayoutVars>
      </dgm:prSet>
      <dgm:spPr/>
    </dgm:pt>
    <dgm:pt modelId="{8AA96BDC-7290-4494-B2E7-84E7DECB1954}" type="pres">
      <dgm:prSet presAssocID="{C5D10006-F8D8-499E-8165-9ADEFD849CB9}" presName="spacer" presStyleCnt="0"/>
      <dgm:spPr/>
    </dgm:pt>
    <dgm:pt modelId="{AE604154-C46A-4383-A9A2-437CDD0C1BD2}" type="pres">
      <dgm:prSet presAssocID="{9B46ED34-8596-4D28-BFAC-D0C8399FA58A}" presName="parentText" presStyleLbl="node1" presStyleIdx="3" presStyleCnt="6">
        <dgm:presLayoutVars>
          <dgm:chMax val="0"/>
          <dgm:bulletEnabled val="1"/>
        </dgm:presLayoutVars>
      </dgm:prSet>
      <dgm:spPr/>
    </dgm:pt>
    <dgm:pt modelId="{AE06240F-8248-4FD0-B702-204B9AA1775A}" type="pres">
      <dgm:prSet presAssocID="{D53525C0-995B-47B2-8979-B4B63C80F5D4}" presName="spacer" presStyleCnt="0"/>
      <dgm:spPr/>
    </dgm:pt>
    <dgm:pt modelId="{765CF3EA-CE4A-4654-97BC-4208256EFD23}" type="pres">
      <dgm:prSet presAssocID="{150389D3-F9BF-45A8-ABEB-0E5689175C86}" presName="parentText" presStyleLbl="node1" presStyleIdx="4" presStyleCnt="6">
        <dgm:presLayoutVars>
          <dgm:chMax val="0"/>
          <dgm:bulletEnabled val="1"/>
        </dgm:presLayoutVars>
      </dgm:prSet>
      <dgm:spPr/>
    </dgm:pt>
    <dgm:pt modelId="{60F9C066-6584-4B50-A136-5A26322DE4C2}" type="pres">
      <dgm:prSet presAssocID="{70ECB888-E67B-4BBF-82F6-D843580D63C5}" presName="spacer" presStyleCnt="0"/>
      <dgm:spPr/>
    </dgm:pt>
    <dgm:pt modelId="{204D390A-0FF1-440F-AECE-97542E9151EC}" type="pres">
      <dgm:prSet presAssocID="{0E206F40-8DE5-4779-9617-FF6493F0F51F}" presName="parentText" presStyleLbl="node1" presStyleIdx="5" presStyleCnt="6">
        <dgm:presLayoutVars>
          <dgm:chMax val="0"/>
          <dgm:bulletEnabled val="1"/>
        </dgm:presLayoutVars>
      </dgm:prSet>
      <dgm:spPr/>
    </dgm:pt>
  </dgm:ptLst>
  <dgm:cxnLst>
    <dgm:cxn modelId="{ED0593F9-18EF-4294-A2CC-29693D640EF7}" type="presOf" srcId="{9B46ED34-8596-4D28-BFAC-D0C8399FA58A}" destId="{AE604154-C46A-4383-A9A2-437CDD0C1BD2}" srcOrd="0" destOrd="0" presId="urn:microsoft.com/office/officeart/2005/8/layout/vList2"/>
    <dgm:cxn modelId="{5E905241-F965-4D7F-8A59-39AFF4276C95}" type="presOf" srcId="{E5132248-79C4-4D32-9D0F-3431945A1B8F}" destId="{02BA82A2-2B16-4D84-B975-EA097F0C8872}" srcOrd="0" destOrd="0" presId="urn:microsoft.com/office/officeart/2005/8/layout/vList2"/>
    <dgm:cxn modelId="{C9EDD6CD-F1EE-4611-BDAC-91B901F0E0AE}" type="presOf" srcId="{4F73C6CE-33B3-439B-8327-8C2400947FB2}" destId="{8A981A6E-261E-40ED-840E-D8EBF1D636C2}" srcOrd="0" destOrd="0" presId="urn:microsoft.com/office/officeart/2005/8/layout/vList2"/>
    <dgm:cxn modelId="{8C27EF07-43A4-4556-8166-8E1494CC5E21}" type="presOf" srcId="{150389D3-F9BF-45A8-ABEB-0E5689175C86}" destId="{765CF3EA-CE4A-4654-97BC-4208256EFD23}" srcOrd="0" destOrd="0" presId="urn:microsoft.com/office/officeart/2005/8/layout/vList2"/>
    <dgm:cxn modelId="{BBA28C52-55C1-4CF4-8FF2-728DFC83BB7C}" srcId="{E5132248-79C4-4D32-9D0F-3431945A1B8F}" destId="{0E206F40-8DE5-4779-9617-FF6493F0F51F}" srcOrd="5" destOrd="0" parTransId="{613565C7-DEA1-4F70-AF39-BDB48DD9A038}" sibTransId="{C76143F3-AF7F-4EEC-A6DF-FD586F9E8F45}"/>
    <dgm:cxn modelId="{348720DC-6747-4D4E-B0B8-5F0BDEAA920B}" type="presOf" srcId="{912D25BA-81A2-4D74-B305-4B93212CEDBB}" destId="{8B50C977-1D42-469E-AE46-D3E5B011F21B}" srcOrd="0" destOrd="0" presId="urn:microsoft.com/office/officeart/2005/8/layout/vList2"/>
    <dgm:cxn modelId="{2BF22E3A-26FD-40F0-B0B5-9F3596C343D4}" srcId="{E5132248-79C4-4D32-9D0F-3431945A1B8F}" destId="{4F73C6CE-33B3-439B-8327-8C2400947FB2}" srcOrd="2" destOrd="0" parTransId="{19386F68-36C4-40BE-87B5-79B3C1A70986}" sibTransId="{C5D10006-F8D8-499E-8165-9ADEFD849CB9}"/>
    <dgm:cxn modelId="{BBD3033E-C9D6-4C0C-97D3-840C31BD4C76}" srcId="{E5132248-79C4-4D32-9D0F-3431945A1B8F}" destId="{9B46ED34-8596-4D28-BFAC-D0C8399FA58A}" srcOrd="3" destOrd="0" parTransId="{2961D5EE-16BE-4C30-A6D7-A3AF1FDF35F7}" sibTransId="{D53525C0-995B-47B2-8979-B4B63C80F5D4}"/>
    <dgm:cxn modelId="{A38ADFFB-5262-4533-A098-0ACF44CD8C49}" type="presOf" srcId="{0E206F40-8DE5-4779-9617-FF6493F0F51F}" destId="{204D390A-0FF1-440F-AECE-97542E9151EC}" srcOrd="0" destOrd="0" presId="urn:microsoft.com/office/officeart/2005/8/layout/vList2"/>
    <dgm:cxn modelId="{4578638B-B4F3-4877-8531-43339BDA1AEC}" srcId="{E5132248-79C4-4D32-9D0F-3431945A1B8F}" destId="{912D25BA-81A2-4D74-B305-4B93212CEDBB}" srcOrd="0" destOrd="0" parTransId="{A8DBFE1D-BF44-4745-A42C-E8C4EE025357}" sibTransId="{40F5D8AD-8AF5-477C-8EB2-8868EBFA16DC}"/>
    <dgm:cxn modelId="{F6ADAC4E-1959-459B-888D-E9C768D36A46}" type="presOf" srcId="{CB44C610-76CD-48DE-B759-68758F56443A}" destId="{164F9441-9175-46F9-BAC4-0A7623E1AB61}" srcOrd="0" destOrd="0" presId="urn:microsoft.com/office/officeart/2005/8/layout/vList2"/>
    <dgm:cxn modelId="{C7F7959C-C55D-4815-B91A-044512878910}" srcId="{E5132248-79C4-4D32-9D0F-3431945A1B8F}" destId="{150389D3-F9BF-45A8-ABEB-0E5689175C86}" srcOrd="4" destOrd="0" parTransId="{BC02B41E-D4F7-4D68-B911-3E0056C44BA2}" sibTransId="{70ECB888-E67B-4BBF-82F6-D843580D63C5}"/>
    <dgm:cxn modelId="{A56BD0E2-33BC-4BA6-AC36-255B4CC81B92}" srcId="{E5132248-79C4-4D32-9D0F-3431945A1B8F}" destId="{CB44C610-76CD-48DE-B759-68758F56443A}" srcOrd="1" destOrd="0" parTransId="{4E958824-7746-4D52-9AA9-5388F75FE4DB}" sibTransId="{049BDFA9-F270-470F-AC26-72B28389CD06}"/>
    <dgm:cxn modelId="{6E12F2E2-9164-480F-8991-42C19138EF3A}" type="presParOf" srcId="{02BA82A2-2B16-4D84-B975-EA097F0C8872}" destId="{8B50C977-1D42-469E-AE46-D3E5B011F21B}" srcOrd="0" destOrd="0" presId="urn:microsoft.com/office/officeart/2005/8/layout/vList2"/>
    <dgm:cxn modelId="{0EEFEC29-5754-4EC0-8821-CF8E6AAD26D8}" type="presParOf" srcId="{02BA82A2-2B16-4D84-B975-EA097F0C8872}" destId="{EFB03F27-8665-4DC4-9D0A-72C422F558B2}" srcOrd="1" destOrd="0" presId="urn:microsoft.com/office/officeart/2005/8/layout/vList2"/>
    <dgm:cxn modelId="{90FE19AD-64B6-46D8-B40E-DFD5A9CC05F9}" type="presParOf" srcId="{02BA82A2-2B16-4D84-B975-EA097F0C8872}" destId="{164F9441-9175-46F9-BAC4-0A7623E1AB61}" srcOrd="2" destOrd="0" presId="urn:microsoft.com/office/officeart/2005/8/layout/vList2"/>
    <dgm:cxn modelId="{AE2A2584-AAA4-4816-B0A6-3D5C602CA8A8}" type="presParOf" srcId="{02BA82A2-2B16-4D84-B975-EA097F0C8872}" destId="{7D5E61F4-6E29-4EB5-8BB6-BA2BEF838DF4}" srcOrd="3" destOrd="0" presId="urn:microsoft.com/office/officeart/2005/8/layout/vList2"/>
    <dgm:cxn modelId="{D8D101F5-67E3-4A62-93D6-E09F78A5F770}" type="presParOf" srcId="{02BA82A2-2B16-4D84-B975-EA097F0C8872}" destId="{8A981A6E-261E-40ED-840E-D8EBF1D636C2}" srcOrd="4" destOrd="0" presId="urn:microsoft.com/office/officeart/2005/8/layout/vList2"/>
    <dgm:cxn modelId="{5DA339D9-4B06-4DC2-9C6F-60C3B648291A}" type="presParOf" srcId="{02BA82A2-2B16-4D84-B975-EA097F0C8872}" destId="{8AA96BDC-7290-4494-B2E7-84E7DECB1954}" srcOrd="5" destOrd="0" presId="urn:microsoft.com/office/officeart/2005/8/layout/vList2"/>
    <dgm:cxn modelId="{3A2138A9-04E3-4984-90F3-692A894CC71A}" type="presParOf" srcId="{02BA82A2-2B16-4D84-B975-EA097F0C8872}" destId="{AE604154-C46A-4383-A9A2-437CDD0C1BD2}" srcOrd="6" destOrd="0" presId="urn:microsoft.com/office/officeart/2005/8/layout/vList2"/>
    <dgm:cxn modelId="{73E1267D-1BF9-4C6B-8206-83A048B8E700}" type="presParOf" srcId="{02BA82A2-2B16-4D84-B975-EA097F0C8872}" destId="{AE06240F-8248-4FD0-B702-204B9AA1775A}" srcOrd="7" destOrd="0" presId="urn:microsoft.com/office/officeart/2005/8/layout/vList2"/>
    <dgm:cxn modelId="{7E4A3387-1A29-44C6-B633-139A1BA0CB81}" type="presParOf" srcId="{02BA82A2-2B16-4D84-B975-EA097F0C8872}" destId="{765CF3EA-CE4A-4654-97BC-4208256EFD23}" srcOrd="8" destOrd="0" presId="urn:microsoft.com/office/officeart/2005/8/layout/vList2"/>
    <dgm:cxn modelId="{EE4E7DBB-7926-4CE7-A1F6-511D804C42FD}" type="presParOf" srcId="{02BA82A2-2B16-4D84-B975-EA097F0C8872}" destId="{60F9C066-6584-4B50-A136-5A26322DE4C2}" srcOrd="9" destOrd="0" presId="urn:microsoft.com/office/officeart/2005/8/layout/vList2"/>
    <dgm:cxn modelId="{480F3233-9C6A-4E6A-8D61-68596B1065CA}" type="presParOf" srcId="{02BA82A2-2B16-4D84-B975-EA097F0C8872}" destId="{204D390A-0FF1-440F-AECE-97542E9151EC}"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D1068AF-3DA3-43BE-8D4A-17282D02C55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53AD1E8-2CB1-406B-80F2-8192F691AB8C}">
      <dgm:prSet/>
      <dgm:spPr/>
      <dgm:t>
        <a:bodyPr/>
        <a:lstStyle/>
        <a:p>
          <a:pPr algn="ctr" rtl="0"/>
          <a:r>
            <a:rPr lang="en-US" u="sng" dirty="0"/>
            <a:t>Collaboration</a:t>
          </a:r>
        </a:p>
      </dgm:t>
    </dgm:pt>
    <dgm:pt modelId="{80A8656A-5401-43A0-B12E-9D2627126E8B}" type="parTrans" cxnId="{ED4EAFF2-7CC2-4B46-92C3-3ED73CDB6035}">
      <dgm:prSet/>
      <dgm:spPr/>
      <dgm:t>
        <a:bodyPr/>
        <a:lstStyle/>
        <a:p>
          <a:endParaRPr lang="en-US"/>
        </a:p>
      </dgm:t>
    </dgm:pt>
    <dgm:pt modelId="{8932CA9C-F0DB-4193-A562-DA1492483857}" type="sibTrans" cxnId="{ED4EAFF2-7CC2-4B46-92C3-3ED73CDB6035}">
      <dgm:prSet/>
      <dgm:spPr/>
      <dgm:t>
        <a:bodyPr/>
        <a:lstStyle/>
        <a:p>
          <a:endParaRPr lang="en-US"/>
        </a:p>
      </dgm:t>
    </dgm:pt>
    <dgm:pt modelId="{8DB982D6-5832-4AF2-9F8D-02FBAA428FDC}" type="pres">
      <dgm:prSet presAssocID="{2D1068AF-3DA3-43BE-8D4A-17282D02C55B}" presName="linear" presStyleCnt="0">
        <dgm:presLayoutVars>
          <dgm:animLvl val="lvl"/>
          <dgm:resizeHandles val="exact"/>
        </dgm:presLayoutVars>
      </dgm:prSet>
      <dgm:spPr/>
    </dgm:pt>
    <dgm:pt modelId="{97B40800-2C2F-4137-9292-D8378D99AAEA}" type="pres">
      <dgm:prSet presAssocID="{953AD1E8-2CB1-406B-80F2-8192F691AB8C}" presName="parentText" presStyleLbl="node1" presStyleIdx="0" presStyleCnt="1" custLinFactNeighborY="-45007">
        <dgm:presLayoutVars>
          <dgm:chMax val="0"/>
          <dgm:bulletEnabled val="1"/>
        </dgm:presLayoutVars>
      </dgm:prSet>
      <dgm:spPr/>
    </dgm:pt>
  </dgm:ptLst>
  <dgm:cxnLst>
    <dgm:cxn modelId="{E666D5E3-1D25-4ECE-A109-B6DD30B3C5CB}" type="presOf" srcId="{953AD1E8-2CB1-406B-80F2-8192F691AB8C}" destId="{97B40800-2C2F-4137-9292-D8378D99AAEA}" srcOrd="0" destOrd="0" presId="urn:microsoft.com/office/officeart/2005/8/layout/vList2"/>
    <dgm:cxn modelId="{ED4EAFF2-7CC2-4B46-92C3-3ED73CDB6035}" srcId="{2D1068AF-3DA3-43BE-8D4A-17282D02C55B}" destId="{953AD1E8-2CB1-406B-80F2-8192F691AB8C}" srcOrd="0" destOrd="0" parTransId="{80A8656A-5401-43A0-B12E-9D2627126E8B}" sibTransId="{8932CA9C-F0DB-4193-A562-DA1492483857}"/>
    <dgm:cxn modelId="{571FBA4E-1826-499E-A877-8FC80D47B027}" type="presOf" srcId="{2D1068AF-3DA3-43BE-8D4A-17282D02C55B}" destId="{8DB982D6-5832-4AF2-9F8D-02FBAA428FDC}" srcOrd="0" destOrd="0" presId="urn:microsoft.com/office/officeart/2005/8/layout/vList2"/>
    <dgm:cxn modelId="{8F9CEF73-C38E-4C76-A8D6-B72CB8A86BE6}" type="presParOf" srcId="{8DB982D6-5832-4AF2-9F8D-02FBAA428FDC}" destId="{97B40800-2C2F-4137-9292-D8378D99AAE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805B049-40FA-4259-91B8-26239C798A7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87B9C4E-938F-410C-A4B0-21A0BCE9390C}">
      <dgm:prSet/>
      <dgm:spPr/>
      <dgm:t>
        <a:bodyPr/>
        <a:lstStyle/>
        <a:p>
          <a:pPr algn="ctr" rtl="0"/>
          <a:r>
            <a:rPr lang="en-US" u="sng" dirty="0"/>
            <a:t>Financial Statements</a:t>
          </a:r>
        </a:p>
      </dgm:t>
    </dgm:pt>
    <dgm:pt modelId="{426222B4-240C-4915-84AB-8A2ADED10304}" type="parTrans" cxnId="{97F4BF88-D09E-4688-A99F-1661FAB372EF}">
      <dgm:prSet/>
      <dgm:spPr/>
      <dgm:t>
        <a:bodyPr/>
        <a:lstStyle/>
        <a:p>
          <a:endParaRPr lang="en-US"/>
        </a:p>
      </dgm:t>
    </dgm:pt>
    <dgm:pt modelId="{76457180-D442-4CFD-A1A1-D54CB1B4A8D1}" type="sibTrans" cxnId="{97F4BF88-D09E-4688-A99F-1661FAB372EF}">
      <dgm:prSet/>
      <dgm:spPr/>
      <dgm:t>
        <a:bodyPr/>
        <a:lstStyle/>
        <a:p>
          <a:endParaRPr lang="en-US"/>
        </a:p>
      </dgm:t>
    </dgm:pt>
    <dgm:pt modelId="{A9A1C8EC-DF92-49BA-AA90-F471730A295B}" type="pres">
      <dgm:prSet presAssocID="{A805B049-40FA-4259-91B8-26239C798A78}" presName="linear" presStyleCnt="0">
        <dgm:presLayoutVars>
          <dgm:animLvl val="lvl"/>
          <dgm:resizeHandles val="exact"/>
        </dgm:presLayoutVars>
      </dgm:prSet>
      <dgm:spPr/>
    </dgm:pt>
    <dgm:pt modelId="{24674B47-6624-4E18-AAE9-535C1A190D5C}" type="pres">
      <dgm:prSet presAssocID="{887B9C4E-938F-410C-A4B0-21A0BCE9390C}" presName="parentText" presStyleLbl="node1" presStyleIdx="0" presStyleCnt="1">
        <dgm:presLayoutVars>
          <dgm:chMax val="0"/>
          <dgm:bulletEnabled val="1"/>
        </dgm:presLayoutVars>
      </dgm:prSet>
      <dgm:spPr/>
    </dgm:pt>
  </dgm:ptLst>
  <dgm:cxnLst>
    <dgm:cxn modelId="{88C253F5-5C4A-4ECA-987A-1D113A3D928B}" type="presOf" srcId="{887B9C4E-938F-410C-A4B0-21A0BCE9390C}" destId="{24674B47-6624-4E18-AAE9-535C1A190D5C}" srcOrd="0" destOrd="0" presId="urn:microsoft.com/office/officeart/2005/8/layout/vList2"/>
    <dgm:cxn modelId="{6489D6CF-3B94-404E-98BC-F82AF14715B1}" type="presOf" srcId="{A805B049-40FA-4259-91B8-26239C798A78}" destId="{A9A1C8EC-DF92-49BA-AA90-F471730A295B}" srcOrd="0" destOrd="0" presId="urn:microsoft.com/office/officeart/2005/8/layout/vList2"/>
    <dgm:cxn modelId="{97F4BF88-D09E-4688-A99F-1661FAB372EF}" srcId="{A805B049-40FA-4259-91B8-26239C798A78}" destId="{887B9C4E-938F-410C-A4B0-21A0BCE9390C}" srcOrd="0" destOrd="0" parTransId="{426222B4-240C-4915-84AB-8A2ADED10304}" sibTransId="{76457180-D442-4CFD-A1A1-D54CB1B4A8D1}"/>
    <dgm:cxn modelId="{9795D08B-072A-43FB-8815-546C8F91E8FA}" type="presParOf" srcId="{A9A1C8EC-DF92-49BA-AA90-F471730A295B}" destId="{24674B47-6624-4E18-AAE9-535C1A190D5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C376C88-8DF1-448C-85AA-E8C647A92C9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BA8A1C7-EC4F-4F6E-9D49-D7BED8897384}">
      <dgm:prSet/>
      <dgm:spPr/>
      <dgm:t>
        <a:bodyPr/>
        <a:lstStyle/>
        <a:p>
          <a:pPr rtl="0"/>
          <a:r>
            <a:rPr lang="en-US" dirty="0"/>
            <a:t>snapshot of the organizations business operations</a:t>
          </a:r>
        </a:p>
      </dgm:t>
    </dgm:pt>
    <dgm:pt modelId="{60914912-3799-418E-B3D3-5ACB863F0F0E}" type="parTrans" cxnId="{3A258BE1-C146-4E7B-B50A-36EC3EAC4368}">
      <dgm:prSet/>
      <dgm:spPr/>
      <dgm:t>
        <a:bodyPr/>
        <a:lstStyle/>
        <a:p>
          <a:endParaRPr lang="en-US"/>
        </a:p>
      </dgm:t>
    </dgm:pt>
    <dgm:pt modelId="{CA88FBDE-E2DB-4A13-A7B5-87F92862E75C}" type="sibTrans" cxnId="{3A258BE1-C146-4E7B-B50A-36EC3EAC4368}">
      <dgm:prSet/>
      <dgm:spPr/>
      <dgm:t>
        <a:bodyPr/>
        <a:lstStyle/>
        <a:p>
          <a:endParaRPr lang="en-US"/>
        </a:p>
      </dgm:t>
    </dgm:pt>
    <dgm:pt modelId="{DAB032F1-E935-400C-8770-CA67D6F8A2DC}" type="pres">
      <dgm:prSet presAssocID="{8C376C88-8DF1-448C-85AA-E8C647A92C98}" presName="linear" presStyleCnt="0">
        <dgm:presLayoutVars>
          <dgm:animLvl val="lvl"/>
          <dgm:resizeHandles val="exact"/>
        </dgm:presLayoutVars>
      </dgm:prSet>
      <dgm:spPr/>
    </dgm:pt>
    <dgm:pt modelId="{9FCF5168-1323-40E6-A33B-420543981D46}" type="pres">
      <dgm:prSet presAssocID="{EBA8A1C7-EC4F-4F6E-9D49-D7BED8897384}" presName="parentText" presStyleLbl="node1" presStyleIdx="0" presStyleCnt="1" custLinFactNeighborY="-17010">
        <dgm:presLayoutVars>
          <dgm:chMax val="0"/>
          <dgm:bulletEnabled val="1"/>
        </dgm:presLayoutVars>
      </dgm:prSet>
      <dgm:spPr/>
    </dgm:pt>
  </dgm:ptLst>
  <dgm:cxnLst>
    <dgm:cxn modelId="{60CF786F-72A3-460F-B6F0-3BDA656DA844}" type="presOf" srcId="{8C376C88-8DF1-448C-85AA-E8C647A92C98}" destId="{DAB032F1-E935-400C-8770-CA67D6F8A2DC}" srcOrd="0" destOrd="0" presId="urn:microsoft.com/office/officeart/2005/8/layout/vList2"/>
    <dgm:cxn modelId="{3A258BE1-C146-4E7B-B50A-36EC3EAC4368}" srcId="{8C376C88-8DF1-448C-85AA-E8C647A92C98}" destId="{EBA8A1C7-EC4F-4F6E-9D49-D7BED8897384}" srcOrd="0" destOrd="0" parTransId="{60914912-3799-418E-B3D3-5ACB863F0F0E}" sibTransId="{CA88FBDE-E2DB-4A13-A7B5-87F92862E75C}"/>
    <dgm:cxn modelId="{FF4ED197-2678-430A-920A-306B5776B403}" type="presOf" srcId="{EBA8A1C7-EC4F-4F6E-9D49-D7BED8897384}" destId="{9FCF5168-1323-40E6-A33B-420543981D46}" srcOrd="0" destOrd="0" presId="urn:microsoft.com/office/officeart/2005/8/layout/vList2"/>
    <dgm:cxn modelId="{A7256F9E-F3B0-497B-955C-5294ABAF61F4}" type="presParOf" srcId="{DAB032F1-E935-400C-8770-CA67D6F8A2DC}" destId="{9FCF5168-1323-40E6-A33B-420543981D46}"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190D12B-4E94-4CD0-9038-451B4E12712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92221F0-7026-4EE8-8D41-754811AA5263}">
      <dgm:prSet/>
      <dgm:spPr/>
      <dgm:t>
        <a:bodyPr/>
        <a:lstStyle/>
        <a:p>
          <a:pPr rtl="0"/>
          <a:r>
            <a:rPr lang="en-US" dirty="0"/>
            <a:t>snapshot of an organizations assets, liabilities and owner’s equity </a:t>
          </a:r>
        </a:p>
      </dgm:t>
    </dgm:pt>
    <dgm:pt modelId="{B895F808-B0B0-464A-8028-093F9757905D}" type="parTrans" cxnId="{1522BCE7-DDF1-4FAC-AEF4-24734431F6C4}">
      <dgm:prSet/>
      <dgm:spPr/>
      <dgm:t>
        <a:bodyPr/>
        <a:lstStyle/>
        <a:p>
          <a:endParaRPr lang="en-US"/>
        </a:p>
      </dgm:t>
    </dgm:pt>
    <dgm:pt modelId="{F3343201-C403-4222-8A39-19A4E60F706D}" type="sibTrans" cxnId="{1522BCE7-DDF1-4FAC-AEF4-24734431F6C4}">
      <dgm:prSet/>
      <dgm:spPr/>
      <dgm:t>
        <a:bodyPr/>
        <a:lstStyle/>
        <a:p>
          <a:endParaRPr lang="en-US"/>
        </a:p>
      </dgm:t>
    </dgm:pt>
    <dgm:pt modelId="{876706B5-FFA0-472D-8994-AC749F09D1F4}" type="pres">
      <dgm:prSet presAssocID="{9190D12B-4E94-4CD0-9038-451B4E127127}" presName="linear" presStyleCnt="0">
        <dgm:presLayoutVars>
          <dgm:animLvl val="lvl"/>
          <dgm:resizeHandles val="exact"/>
        </dgm:presLayoutVars>
      </dgm:prSet>
      <dgm:spPr/>
    </dgm:pt>
    <dgm:pt modelId="{E6005DDC-64D9-4D07-8E9E-FB633835039F}" type="pres">
      <dgm:prSet presAssocID="{892221F0-7026-4EE8-8D41-754811AA5263}" presName="parentText" presStyleLbl="node1" presStyleIdx="0" presStyleCnt="1" custLinFactNeighborY="12784">
        <dgm:presLayoutVars>
          <dgm:chMax val="0"/>
          <dgm:bulletEnabled val="1"/>
        </dgm:presLayoutVars>
      </dgm:prSet>
      <dgm:spPr/>
    </dgm:pt>
  </dgm:ptLst>
  <dgm:cxnLst>
    <dgm:cxn modelId="{1522BCE7-DDF1-4FAC-AEF4-24734431F6C4}" srcId="{9190D12B-4E94-4CD0-9038-451B4E127127}" destId="{892221F0-7026-4EE8-8D41-754811AA5263}" srcOrd="0" destOrd="0" parTransId="{B895F808-B0B0-464A-8028-093F9757905D}" sibTransId="{F3343201-C403-4222-8A39-19A4E60F706D}"/>
    <dgm:cxn modelId="{41D0AA19-DFE8-4E92-A4E1-A0231F44AA38}" type="presOf" srcId="{9190D12B-4E94-4CD0-9038-451B4E127127}" destId="{876706B5-FFA0-472D-8994-AC749F09D1F4}" srcOrd="0" destOrd="0" presId="urn:microsoft.com/office/officeart/2005/8/layout/vList2"/>
    <dgm:cxn modelId="{6BE094C1-C0E2-4D88-B203-382DF1518000}" type="presOf" srcId="{892221F0-7026-4EE8-8D41-754811AA5263}" destId="{E6005DDC-64D9-4D07-8E9E-FB633835039F}" srcOrd="0" destOrd="0" presId="urn:microsoft.com/office/officeart/2005/8/layout/vList2"/>
    <dgm:cxn modelId="{BAA94AB8-E970-4ABD-A483-852C57BABE4A}" type="presParOf" srcId="{876706B5-FFA0-472D-8994-AC749F09D1F4}" destId="{E6005DDC-64D9-4D07-8E9E-FB633835039F}"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2AC622-301E-468E-8421-58D0B9641CD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2A10651-70EF-4736-BD07-97760778DD2E}">
      <dgm:prSet custT="1"/>
      <dgm:spPr/>
      <dgm:t>
        <a:bodyPr/>
        <a:lstStyle/>
        <a:p>
          <a:pPr algn="ctr" rtl="0"/>
          <a:r>
            <a:rPr lang="en-US" sz="2800" u="sng" dirty="0"/>
            <a:t>What Are We offering</a:t>
          </a:r>
        </a:p>
      </dgm:t>
    </dgm:pt>
    <dgm:pt modelId="{2DAA9C93-6C40-419D-A3E0-747934390166}" type="parTrans" cxnId="{ECB8EDCA-B2DC-448C-8540-1855ECF268DC}">
      <dgm:prSet/>
      <dgm:spPr/>
      <dgm:t>
        <a:bodyPr/>
        <a:lstStyle/>
        <a:p>
          <a:endParaRPr lang="en-US"/>
        </a:p>
      </dgm:t>
    </dgm:pt>
    <dgm:pt modelId="{35012B38-6A14-403C-A827-959833D56167}" type="sibTrans" cxnId="{ECB8EDCA-B2DC-448C-8540-1855ECF268DC}">
      <dgm:prSet/>
      <dgm:spPr/>
      <dgm:t>
        <a:bodyPr/>
        <a:lstStyle/>
        <a:p>
          <a:endParaRPr lang="en-US"/>
        </a:p>
      </dgm:t>
    </dgm:pt>
    <dgm:pt modelId="{A4050C62-D2B9-4DBD-8899-14B8FE6AC6CC}" type="pres">
      <dgm:prSet presAssocID="{942AC622-301E-468E-8421-58D0B9641CDA}" presName="linear" presStyleCnt="0">
        <dgm:presLayoutVars>
          <dgm:animLvl val="lvl"/>
          <dgm:resizeHandles val="exact"/>
        </dgm:presLayoutVars>
      </dgm:prSet>
      <dgm:spPr/>
    </dgm:pt>
    <dgm:pt modelId="{3BBFD274-ED00-4B70-AF53-88666AED0C38}" type="pres">
      <dgm:prSet presAssocID="{82A10651-70EF-4736-BD07-97760778DD2E}" presName="parentText" presStyleLbl="node1" presStyleIdx="0" presStyleCnt="1">
        <dgm:presLayoutVars>
          <dgm:chMax val="0"/>
          <dgm:bulletEnabled val="1"/>
        </dgm:presLayoutVars>
      </dgm:prSet>
      <dgm:spPr/>
    </dgm:pt>
  </dgm:ptLst>
  <dgm:cxnLst>
    <dgm:cxn modelId="{A3035453-3D84-4DE7-8627-F69B903A6C64}" type="presOf" srcId="{82A10651-70EF-4736-BD07-97760778DD2E}" destId="{3BBFD274-ED00-4B70-AF53-88666AED0C38}" srcOrd="0" destOrd="0" presId="urn:microsoft.com/office/officeart/2005/8/layout/vList2"/>
    <dgm:cxn modelId="{69D916ED-D985-453B-8B39-F7A656B3AC09}" type="presOf" srcId="{942AC622-301E-468E-8421-58D0B9641CDA}" destId="{A4050C62-D2B9-4DBD-8899-14B8FE6AC6CC}" srcOrd="0" destOrd="0" presId="urn:microsoft.com/office/officeart/2005/8/layout/vList2"/>
    <dgm:cxn modelId="{ECB8EDCA-B2DC-448C-8540-1855ECF268DC}" srcId="{942AC622-301E-468E-8421-58D0B9641CDA}" destId="{82A10651-70EF-4736-BD07-97760778DD2E}" srcOrd="0" destOrd="0" parTransId="{2DAA9C93-6C40-419D-A3E0-747934390166}" sibTransId="{35012B38-6A14-403C-A827-959833D56167}"/>
    <dgm:cxn modelId="{4B9BFEF9-5CD0-46D4-B200-D8D68D22D212}" type="presParOf" srcId="{A4050C62-D2B9-4DBD-8899-14B8FE6AC6CC}" destId="{3BBFD274-ED00-4B70-AF53-88666AED0C3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FC4C544-1733-48C6-B244-AD06A853CA3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CF8B73E-F6C5-493C-BC11-98E6FD66960E}">
      <dgm:prSet/>
      <dgm:spPr/>
      <dgm:t>
        <a:bodyPr/>
        <a:lstStyle/>
        <a:p>
          <a:pPr rtl="0"/>
          <a:r>
            <a:rPr lang="en-US" dirty="0"/>
            <a:t>snapshot of cash activity in operating, investing and financing areas</a:t>
          </a:r>
        </a:p>
      </dgm:t>
    </dgm:pt>
    <dgm:pt modelId="{5DB7E2C8-88F7-4DD5-A873-EDADF4E4E07E}" type="parTrans" cxnId="{FD70E995-4015-4B71-A112-EEAC8FEFDA1C}">
      <dgm:prSet/>
      <dgm:spPr/>
      <dgm:t>
        <a:bodyPr/>
        <a:lstStyle/>
        <a:p>
          <a:endParaRPr lang="en-US"/>
        </a:p>
      </dgm:t>
    </dgm:pt>
    <dgm:pt modelId="{48F32F50-016A-465F-8B5E-AB7010F70F7E}" type="sibTrans" cxnId="{FD70E995-4015-4B71-A112-EEAC8FEFDA1C}">
      <dgm:prSet/>
      <dgm:spPr/>
      <dgm:t>
        <a:bodyPr/>
        <a:lstStyle/>
        <a:p>
          <a:endParaRPr lang="en-US"/>
        </a:p>
      </dgm:t>
    </dgm:pt>
    <dgm:pt modelId="{A18ABBC1-3806-4083-A2D2-26D8F08B4DFE}" type="pres">
      <dgm:prSet presAssocID="{AFC4C544-1733-48C6-B244-AD06A853CA37}" presName="linear" presStyleCnt="0">
        <dgm:presLayoutVars>
          <dgm:animLvl val="lvl"/>
          <dgm:resizeHandles val="exact"/>
        </dgm:presLayoutVars>
      </dgm:prSet>
      <dgm:spPr/>
    </dgm:pt>
    <dgm:pt modelId="{AE7DD0C1-DF46-46FF-B784-7A2877295F12}" type="pres">
      <dgm:prSet presAssocID="{FCF8B73E-F6C5-493C-BC11-98E6FD66960E}" presName="parentText" presStyleLbl="node1" presStyleIdx="0" presStyleCnt="1">
        <dgm:presLayoutVars>
          <dgm:chMax val="0"/>
          <dgm:bulletEnabled val="1"/>
        </dgm:presLayoutVars>
      </dgm:prSet>
      <dgm:spPr/>
    </dgm:pt>
  </dgm:ptLst>
  <dgm:cxnLst>
    <dgm:cxn modelId="{FD70E995-4015-4B71-A112-EEAC8FEFDA1C}" srcId="{AFC4C544-1733-48C6-B244-AD06A853CA37}" destId="{FCF8B73E-F6C5-493C-BC11-98E6FD66960E}" srcOrd="0" destOrd="0" parTransId="{5DB7E2C8-88F7-4DD5-A873-EDADF4E4E07E}" sibTransId="{48F32F50-016A-465F-8B5E-AB7010F70F7E}"/>
    <dgm:cxn modelId="{612119B6-1777-42E4-8C41-7E721A5AF3AF}" type="presOf" srcId="{FCF8B73E-F6C5-493C-BC11-98E6FD66960E}" destId="{AE7DD0C1-DF46-46FF-B784-7A2877295F12}" srcOrd="0" destOrd="0" presId="urn:microsoft.com/office/officeart/2005/8/layout/vList2"/>
    <dgm:cxn modelId="{05CE0CFE-62F1-4684-988D-B63DE6B94974}" type="presOf" srcId="{AFC4C544-1733-48C6-B244-AD06A853CA37}" destId="{A18ABBC1-3806-4083-A2D2-26D8F08B4DFE}" srcOrd="0" destOrd="0" presId="urn:microsoft.com/office/officeart/2005/8/layout/vList2"/>
    <dgm:cxn modelId="{32D6F8F3-DCC3-4565-B9A2-A7FC6E9DF557}" type="presParOf" srcId="{A18ABBC1-3806-4083-A2D2-26D8F08B4DFE}" destId="{AE7DD0C1-DF46-46FF-B784-7A2877295F12}"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805B049-40FA-4259-91B8-26239C798A7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87B9C4E-938F-410C-A4B0-21A0BCE9390C}">
      <dgm:prSet/>
      <dgm:spPr/>
      <dgm:t>
        <a:bodyPr/>
        <a:lstStyle/>
        <a:p>
          <a:pPr algn="ctr" rtl="0"/>
          <a:r>
            <a:rPr lang="en-US" u="sng" dirty="0"/>
            <a:t>Financial Statements</a:t>
          </a:r>
        </a:p>
      </dgm:t>
    </dgm:pt>
    <dgm:pt modelId="{426222B4-240C-4915-84AB-8A2ADED10304}" type="parTrans" cxnId="{97F4BF88-D09E-4688-A99F-1661FAB372EF}">
      <dgm:prSet/>
      <dgm:spPr/>
      <dgm:t>
        <a:bodyPr/>
        <a:lstStyle/>
        <a:p>
          <a:endParaRPr lang="en-US"/>
        </a:p>
      </dgm:t>
    </dgm:pt>
    <dgm:pt modelId="{76457180-D442-4CFD-A1A1-D54CB1B4A8D1}" type="sibTrans" cxnId="{97F4BF88-D09E-4688-A99F-1661FAB372EF}">
      <dgm:prSet/>
      <dgm:spPr/>
      <dgm:t>
        <a:bodyPr/>
        <a:lstStyle/>
        <a:p>
          <a:endParaRPr lang="en-US"/>
        </a:p>
      </dgm:t>
    </dgm:pt>
    <dgm:pt modelId="{A9A1C8EC-DF92-49BA-AA90-F471730A295B}" type="pres">
      <dgm:prSet presAssocID="{A805B049-40FA-4259-91B8-26239C798A78}" presName="linear" presStyleCnt="0">
        <dgm:presLayoutVars>
          <dgm:animLvl val="lvl"/>
          <dgm:resizeHandles val="exact"/>
        </dgm:presLayoutVars>
      </dgm:prSet>
      <dgm:spPr/>
    </dgm:pt>
    <dgm:pt modelId="{24674B47-6624-4E18-AAE9-535C1A190D5C}" type="pres">
      <dgm:prSet presAssocID="{887B9C4E-938F-410C-A4B0-21A0BCE9390C}" presName="parentText" presStyleLbl="node1" presStyleIdx="0" presStyleCnt="1">
        <dgm:presLayoutVars>
          <dgm:chMax val="0"/>
          <dgm:bulletEnabled val="1"/>
        </dgm:presLayoutVars>
      </dgm:prSet>
      <dgm:spPr/>
    </dgm:pt>
  </dgm:ptLst>
  <dgm:cxnLst>
    <dgm:cxn modelId="{B9550375-B5BE-4DAD-BB4B-84F78BCF515A}" type="presOf" srcId="{887B9C4E-938F-410C-A4B0-21A0BCE9390C}" destId="{24674B47-6624-4E18-AAE9-535C1A190D5C}" srcOrd="0" destOrd="0" presId="urn:microsoft.com/office/officeart/2005/8/layout/vList2"/>
    <dgm:cxn modelId="{48F4864E-D59E-4264-A3B1-4DA2185171F7}" type="presOf" srcId="{A805B049-40FA-4259-91B8-26239C798A78}" destId="{A9A1C8EC-DF92-49BA-AA90-F471730A295B}" srcOrd="0" destOrd="0" presId="urn:microsoft.com/office/officeart/2005/8/layout/vList2"/>
    <dgm:cxn modelId="{97F4BF88-D09E-4688-A99F-1661FAB372EF}" srcId="{A805B049-40FA-4259-91B8-26239C798A78}" destId="{887B9C4E-938F-410C-A4B0-21A0BCE9390C}" srcOrd="0" destOrd="0" parTransId="{426222B4-240C-4915-84AB-8A2ADED10304}" sibTransId="{76457180-D442-4CFD-A1A1-D54CB1B4A8D1}"/>
    <dgm:cxn modelId="{D484AF1D-689F-4FE9-ABE2-01933CC268FA}" type="presParOf" srcId="{A9A1C8EC-DF92-49BA-AA90-F471730A295B}" destId="{24674B47-6624-4E18-AAE9-535C1A190D5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DC242D-AFCB-4F30-BE2F-F6FEC985EA0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9E74B9E-FB02-47A1-B9DC-5482C5D65119}">
      <dgm:prSet custT="1"/>
      <dgm:spPr/>
      <dgm:t>
        <a:bodyPr/>
        <a:lstStyle/>
        <a:p>
          <a:pPr algn="ctr" rtl="0"/>
          <a:r>
            <a:rPr lang="en-US" sz="2800" u="sng" dirty="0"/>
            <a:t>Who Are We offering this to</a:t>
          </a:r>
        </a:p>
      </dgm:t>
    </dgm:pt>
    <dgm:pt modelId="{514A9908-9CD8-40C3-B5A3-E158F68D4956}" type="parTrans" cxnId="{60895DEE-268A-4086-A355-AD710F8EE45B}">
      <dgm:prSet/>
      <dgm:spPr/>
      <dgm:t>
        <a:bodyPr/>
        <a:lstStyle/>
        <a:p>
          <a:endParaRPr lang="en-US"/>
        </a:p>
      </dgm:t>
    </dgm:pt>
    <dgm:pt modelId="{37A36AA8-85E6-405D-A7F2-C97F842950B2}" type="sibTrans" cxnId="{60895DEE-268A-4086-A355-AD710F8EE45B}">
      <dgm:prSet/>
      <dgm:spPr/>
      <dgm:t>
        <a:bodyPr/>
        <a:lstStyle/>
        <a:p>
          <a:endParaRPr lang="en-US"/>
        </a:p>
      </dgm:t>
    </dgm:pt>
    <dgm:pt modelId="{639AC472-201B-4628-8D50-3080766EB84D}" type="pres">
      <dgm:prSet presAssocID="{F5DC242D-AFCB-4F30-BE2F-F6FEC985EA08}" presName="linear" presStyleCnt="0">
        <dgm:presLayoutVars>
          <dgm:animLvl val="lvl"/>
          <dgm:resizeHandles val="exact"/>
        </dgm:presLayoutVars>
      </dgm:prSet>
      <dgm:spPr/>
    </dgm:pt>
    <dgm:pt modelId="{52C9D883-0742-4800-93B5-4CA5EECC3BAD}" type="pres">
      <dgm:prSet presAssocID="{E9E74B9E-FB02-47A1-B9DC-5482C5D65119}" presName="parentText" presStyleLbl="node1" presStyleIdx="0" presStyleCnt="1" custLinFactNeighborY="-30731">
        <dgm:presLayoutVars>
          <dgm:chMax val="0"/>
          <dgm:bulletEnabled val="1"/>
        </dgm:presLayoutVars>
      </dgm:prSet>
      <dgm:spPr/>
    </dgm:pt>
  </dgm:ptLst>
  <dgm:cxnLst>
    <dgm:cxn modelId="{60895DEE-268A-4086-A355-AD710F8EE45B}" srcId="{F5DC242D-AFCB-4F30-BE2F-F6FEC985EA08}" destId="{E9E74B9E-FB02-47A1-B9DC-5482C5D65119}" srcOrd="0" destOrd="0" parTransId="{514A9908-9CD8-40C3-B5A3-E158F68D4956}" sibTransId="{37A36AA8-85E6-405D-A7F2-C97F842950B2}"/>
    <dgm:cxn modelId="{A89933A2-F483-460B-9329-E8C79C158193}" type="presOf" srcId="{E9E74B9E-FB02-47A1-B9DC-5482C5D65119}" destId="{52C9D883-0742-4800-93B5-4CA5EECC3BAD}" srcOrd="0" destOrd="0" presId="urn:microsoft.com/office/officeart/2005/8/layout/vList2"/>
    <dgm:cxn modelId="{D5564971-6F46-4F0C-8F1C-598CE3D8F081}" type="presOf" srcId="{F5DC242D-AFCB-4F30-BE2F-F6FEC985EA08}" destId="{639AC472-201B-4628-8D50-3080766EB84D}" srcOrd="0" destOrd="0" presId="urn:microsoft.com/office/officeart/2005/8/layout/vList2"/>
    <dgm:cxn modelId="{E581EF06-E7B4-4FE4-B2EB-E09F86685408}" type="presParOf" srcId="{639AC472-201B-4628-8D50-3080766EB84D}" destId="{52C9D883-0742-4800-93B5-4CA5EECC3BA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C3165B-213B-40CC-BC32-FDA224D8C4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429985-1A2B-4B93-92A3-FB12D2B75055}">
      <dgm:prSet/>
      <dgm:spPr/>
      <dgm:t>
        <a:bodyPr/>
        <a:lstStyle/>
        <a:p>
          <a:pPr rtl="0"/>
          <a:r>
            <a:rPr lang="en-US" b="0"/>
            <a:t>Provide </a:t>
          </a:r>
          <a:r>
            <a:rPr lang="en-US" b="0" dirty="0"/>
            <a:t>programs for young people </a:t>
          </a:r>
          <a:r>
            <a:rPr lang="en-US" b="0"/>
            <a:t>that build </a:t>
          </a:r>
          <a:r>
            <a:rPr lang="en-US" b="0" dirty="0"/>
            <a:t>character, etc.</a:t>
          </a:r>
        </a:p>
      </dgm:t>
    </dgm:pt>
    <dgm:pt modelId="{7B739CC5-BA09-4EC2-ADB9-8A13EA9C2682}" type="parTrans" cxnId="{E4CAB9FD-67EB-48EE-9C69-365C4BD0E7DA}">
      <dgm:prSet/>
      <dgm:spPr/>
      <dgm:t>
        <a:bodyPr/>
        <a:lstStyle/>
        <a:p>
          <a:endParaRPr lang="en-US"/>
        </a:p>
      </dgm:t>
    </dgm:pt>
    <dgm:pt modelId="{825B609A-1A29-4A19-8F04-E18483255D86}" type="sibTrans" cxnId="{E4CAB9FD-67EB-48EE-9C69-365C4BD0E7DA}">
      <dgm:prSet/>
      <dgm:spPr/>
      <dgm:t>
        <a:bodyPr/>
        <a:lstStyle/>
        <a:p>
          <a:endParaRPr lang="en-US"/>
        </a:p>
      </dgm:t>
    </dgm:pt>
    <dgm:pt modelId="{E0AF73AB-D2EE-4E6F-878D-9C7A30EAD884}" type="pres">
      <dgm:prSet presAssocID="{28C3165B-213B-40CC-BC32-FDA224D8C4F4}" presName="linear" presStyleCnt="0">
        <dgm:presLayoutVars>
          <dgm:animLvl val="lvl"/>
          <dgm:resizeHandles val="exact"/>
        </dgm:presLayoutVars>
      </dgm:prSet>
      <dgm:spPr/>
    </dgm:pt>
    <dgm:pt modelId="{A7E108BF-9B87-4519-BD57-34BAB82B5BB5}" type="pres">
      <dgm:prSet presAssocID="{2F429985-1A2B-4B93-92A3-FB12D2B75055}" presName="parentText" presStyleLbl="node1" presStyleIdx="0" presStyleCnt="1" custLinFactNeighborX="-7843" custLinFactNeighborY="-11081">
        <dgm:presLayoutVars>
          <dgm:chMax val="0"/>
          <dgm:bulletEnabled val="1"/>
        </dgm:presLayoutVars>
      </dgm:prSet>
      <dgm:spPr/>
    </dgm:pt>
  </dgm:ptLst>
  <dgm:cxnLst>
    <dgm:cxn modelId="{E4CAB9FD-67EB-48EE-9C69-365C4BD0E7DA}" srcId="{28C3165B-213B-40CC-BC32-FDA224D8C4F4}" destId="{2F429985-1A2B-4B93-92A3-FB12D2B75055}" srcOrd="0" destOrd="0" parTransId="{7B739CC5-BA09-4EC2-ADB9-8A13EA9C2682}" sibTransId="{825B609A-1A29-4A19-8F04-E18483255D86}"/>
    <dgm:cxn modelId="{6D535669-1D5D-404C-8938-69B2258BA1FD}" type="presOf" srcId="{2F429985-1A2B-4B93-92A3-FB12D2B75055}" destId="{A7E108BF-9B87-4519-BD57-34BAB82B5BB5}" srcOrd="0" destOrd="0" presId="urn:microsoft.com/office/officeart/2005/8/layout/vList2"/>
    <dgm:cxn modelId="{35FF457C-7236-4055-836D-823E2E26A0AE}" type="presOf" srcId="{28C3165B-213B-40CC-BC32-FDA224D8C4F4}" destId="{E0AF73AB-D2EE-4E6F-878D-9C7A30EAD884}" srcOrd="0" destOrd="0" presId="urn:microsoft.com/office/officeart/2005/8/layout/vList2"/>
    <dgm:cxn modelId="{59244509-F846-4758-93FE-47DE9E90F60F}" type="presParOf" srcId="{E0AF73AB-D2EE-4E6F-878D-9C7A30EAD884}" destId="{A7E108BF-9B87-4519-BD57-34BAB82B5BB5}"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EB646A-55F1-4543-971E-70FB52C4F1F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23DC433-4BEC-4C24-A20F-01CE81B91C3E}">
      <dgm:prSet custT="1"/>
      <dgm:spPr/>
      <dgm:t>
        <a:bodyPr/>
        <a:lstStyle/>
        <a:p>
          <a:pPr algn="ctr" rtl="0"/>
          <a:r>
            <a:rPr lang="en-US" sz="2800" u="sng" dirty="0"/>
            <a:t>Assessing Target Market</a:t>
          </a:r>
        </a:p>
      </dgm:t>
    </dgm:pt>
    <dgm:pt modelId="{ECE4101D-8DA3-470D-9F92-8C27AB79F297}" type="parTrans" cxnId="{E2538762-730D-41E8-AE5E-4D71777DACF8}">
      <dgm:prSet/>
      <dgm:spPr/>
      <dgm:t>
        <a:bodyPr/>
        <a:lstStyle/>
        <a:p>
          <a:endParaRPr lang="en-US"/>
        </a:p>
      </dgm:t>
    </dgm:pt>
    <dgm:pt modelId="{956F5E7D-A293-41EE-BD37-B19D0E6873C1}" type="sibTrans" cxnId="{E2538762-730D-41E8-AE5E-4D71777DACF8}">
      <dgm:prSet/>
      <dgm:spPr/>
      <dgm:t>
        <a:bodyPr/>
        <a:lstStyle/>
        <a:p>
          <a:endParaRPr lang="en-US"/>
        </a:p>
      </dgm:t>
    </dgm:pt>
    <dgm:pt modelId="{097D3A65-1BAD-4A89-B227-02CF2FC36C6D}" type="pres">
      <dgm:prSet presAssocID="{2BEB646A-55F1-4543-971E-70FB52C4F1FB}" presName="linear" presStyleCnt="0">
        <dgm:presLayoutVars>
          <dgm:animLvl val="lvl"/>
          <dgm:resizeHandles val="exact"/>
        </dgm:presLayoutVars>
      </dgm:prSet>
      <dgm:spPr/>
    </dgm:pt>
    <dgm:pt modelId="{BE9440AB-01D1-4085-A202-EB976AC3D869}" type="pres">
      <dgm:prSet presAssocID="{023DC433-4BEC-4C24-A20F-01CE81B91C3E}" presName="parentText" presStyleLbl="node1" presStyleIdx="0" presStyleCnt="1">
        <dgm:presLayoutVars>
          <dgm:chMax val="0"/>
          <dgm:bulletEnabled val="1"/>
        </dgm:presLayoutVars>
      </dgm:prSet>
      <dgm:spPr/>
    </dgm:pt>
  </dgm:ptLst>
  <dgm:cxnLst>
    <dgm:cxn modelId="{E2538762-730D-41E8-AE5E-4D71777DACF8}" srcId="{2BEB646A-55F1-4543-971E-70FB52C4F1FB}" destId="{023DC433-4BEC-4C24-A20F-01CE81B91C3E}" srcOrd="0" destOrd="0" parTransId="{ECE4101D-8DA3-470D-9F92-8C27AB79F297}" sibTransId="{956F5E7D-A293-41EE-BD37-B19D0E6873C1}"/>
    <dgm:cxn modelId="{224A0098-8B79-4D98-B76B-1371D58AC585}" type="presOf" srcId="{023DC433-4BEC-4C24-A20F-01CE81B91C3E}" destId="{BE9440AB-01D1-4085-A202-EB976AC3D869}" srcOrd="0" destOrd="0" presId="urn:microsoft.com/office/officeart/2005/8/layout/vList2"/>
    <dgm:cxn modelId="{CE99F8B6-8206-40B7-AEC8-03DE8F21CF02}" type="presOf" srcId="{2BEB646A-55F1-4543-971E-70FB52C4F1FB}" destId="{097D3A65-1BAD-4A89-B227-02CF2FC36C6D}" srcOrd="0" destOrd="0" presId="urn:microsoft.com/office/officeart/2005/8/layout/vList2"/>
    <dgm:cxn modelId="{B9F0DC99-51BD-4DB2-8B61-FB26A8329871}" type="presParOf" srcId="{097D3A65-1BAD-4A89-B227-02CF2FC36C6D}" destId="{BE9440AB-01D1-4085-A202-EB976AC3D86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4F3373-393F-4AE7-96FC-33BE6683D4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ACE8908-6F74-410C-A640-B4674A064794}">
      <dgm:prSet custT="1"/>
      <dgm:spPr/>
      <dgm:t>
        <a:bodyPr/>
        <a:lstStyle/>
        <a:p>
          <a:pPr algn="ctr" rtl="0"/>
          <a:r>
            <a:rPr lang="en-US" sz="2800" u="sng" dirty="0"/>
            <a:t>How Can We Offer this</a:t>
          </a:r>
        </a:p>
      </dgm:t>
    </dgm:pt>
    <dgm:pt modelId="{42683EDA-E06A-4310-97A7-12CF9451F8A3}" type="parTrans" cxnId="{C037C5B6-7166-4B5C-B4F7-EEB11F81796C}">
      <dgm:prSet/>
      <dgm:spPr/>
      <dgm:t>
        <a:bodyPr/>
        <a:lstStyle/>
        <a:p>
          <a:endParaRPr lang="en-US"/>
        </a:p>
      </dgm:t>
    </dgm:pt>
    <dgm:pt modelId="{839190F6-2EDD-4F90-BDC4-710219D85437}" type="sibTrans" cxnId="{C037C5B6-7166-4B5C-B4F7-EEB11F81796C}">
      <dgm:prSet/>
      <dgm:spPr/>
      <dgm:t>
        <a:bodyPr/>
        <a:lstStyle/>
        <a:p>
          <a:endParaRPr lang="en-US"/>
        </a:p>
      </dgm:t>
    </dgm:pt>
    <dgm:pt modelId="{D3A63735-DE9D-4572-9DCF-C4A11C35C078}" type="pres">
      <dgm:prSet presAssocID="{114F3373-393F-4AE7-96FC-33BE6683D428}" presName="linear" presStyleCnt="0">
        <dgm:presLayoutVars>
          <dgm:animLvl val="lvl"/>
          <dgm:resizeHandles val="exact"/>
        </dgm:presLayoutVars>
      </dgm:prSet>
      <dgm:spPr/>
    </dgm:pt>
    <dgm:pt modelId="{D309A7EB-F38C-4E19-BD90-5C0B9AC353C6}" type="pres">
      <dgm:prSet presAssocID="{BACE8908-6F74-410C-A640-B4674A064794}" presName="parentText" presStyleLbl="node1" presStyleIdx="0" presStyleCnt="1">
        <dgm:presLayoutVars>
          <dgm:chMax val="0"/>
          <dgm:bulletEnabled val="1"/>
        </dgm:presLayoutVars>
      </dgm:prSet>
      <dgm:spPr/>
    </dgm:pt>
  </dgm:ptLst>
  <dgm:cxnLst>
    <dgm:cxn modelId="{707D59F1-B4E1-4050-9289-E16250B75D64}" type="presOf" srcId="{BACE8908-6F74-410C-A640-B4674A064794}" destId="{D309A7EB-F38C-4E19-BD90-5C0B9AC353C6}" srcOrd="0" destOrd="0" presId="urn:microsoft.com/office/officeart/2005/8/layout/vList2"/>
    <dgm:cxn modelId="{CDE6E69B-541C-46CF-BF18-F9EC096E43E3}" type="presOf" srcId="{114F3373-393F-4AE7-96FC-33BE6683D428}" destId="{D3A63735-DE9D-4572-9DCF-C4A11C35C078}" srcOrd="0" destOrd="0" presId="urn:microsoft.com/office/officeart/2005/8/layout/vList2"/>
    <dgm:cxn modelId="{C037C5B6-7166-4B5C-B4F7-EEB11F81796C}" srcId="{114F3373-393F-4AE7-96FC-33BE6683D428}" destId="{BACE8908-6F74-410C-A640-B4674A064794}" srcOrd="0" destOrd="0" parTransId="{42683EDA-E06A-4310-97A7-12CF9451F8A3}" sibTransId="{839190F6-2EDD-4F90-BDC4-710219D85437}"/>
    <dgm:cxn modelId="{6F051AE0-1B5B-4432-98CB-4E7DD4290153}" type="presParOf" srcId="{D3A63735-DE9D-4572-9DCF-C4A11C35C078}" destId="{D309A7EB-F38C-4E19-BD90-5C0B9AC353C6}"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50BC80-B292-486A-AA9C-A222F1E8159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8C4E0BF-F807-4940-BFA2-60B04D8AEFDC}">
      <dgm:prSet custT="1"/>
      <dgm:spPr/>
      <dgm:t>
        <a:bodyPr/>
        <a:lstStyle/>
        <a:p>
          <a:pPr algn="ctr" rtl="0"/>
          <a:r>
            <a:rPr lang="en-US" sz="2800" u="sng" dirty="0"/>
            <a:t>Expenses</a:t>
          </a:r>
        </a:p>
      </dgm:t>
    </dgm:pt>
    <dgm:pt modelId="{5807714B-BA73-4D53-875D-2BF5963C334B}" type="parTrans" cxnId="{F4B2EDED-9BE7-4B10-B7C9-03E70DC95B9E}">
      <dgm:prSet/>
      <dgm:spPr/>
      <dgm:t>
        <a:bodyPr/>
        <a:lstStyle/>
        <a:p>
          <a:endParaRPr lang="en-US"/>
        </a:p>
      </dgm:t>
    </dgm:pt>
    <dgm:pt modelId="{DA19E01C-F3E3-45CD-95F8-700B7269E8DA}" type="sibTrans" cxnId="{F4B2EDED-9BE7-4B10-B7C9-03E70DC95B9E}">
      <dgm:prSet/>
      <dgm:spPr/>
      <dgm:t>
        <a:bodyPr/>
        <a:lstStyle/>
        <a:p>
          <a:endParaRPr lang="en-US"/>
        </a:p>
      </dgm:t>
    </dgm:pt>
    <dgm:pt modelId="{469B0A30-785E-48C6-81A4-6FDA3CC3B05F}" type="pres">
      <dgm:prSet presAssocID="{F850BC80-B292-486A-AA9C-A222F1E81598}" presName="linear" presStyleCnt="0">
        <dgm:presLayoutVars>
          <dgm:animLvl val="lvl"/>
          <dgm:resizeHandles val="exact"/>
        </dgm:presLayoutVars>
      </dgm:prSet>
      <dgm:spPr/>
    </dgm:pt>
    <dgm:pt modelId="{C9D96D49-0B08-423B-A6F5-C0F2C12C91CB}" type="pres">
      <dgm:prSet presAssocID="{18C4E0BF-F807-4940-BFA2-60B04D8AEFDC}" presName="parentText" presStyleLbl="node1" presStyleIdx="0" presStyleCnt="1">
        <dgm:presLayoutVars>
          <dgm:chMax val="0"/>
          <dgm:bulletEnabled val="1"/>
        </dgm:presLayoutVars>
      </dgm:prSet>
      <dgm:spPr/>
    </dgm:pt>
  </dgm:ptLst>
  <dgm:cxnLst>
    <dgm:cxn modelId="{F4B2EDED-9BE7-4B10-B7C9-03E70DC95B9E}" srcId="{F850BC80-B292-486A-AA9C-A222F1E81598}" destId="{18C4E0BF-F807-4940-BFA2-60B04D8AEFDC}" srcOrd="0" destOrd="0" parTransId="{5807714B-BA73-4D53-875D-2BF5963C334B}" sibTransId="{DA19E01C-F3E3-45CD-95F8-700B7269E8DA}"/>
    <dgm:cxn modelId="{6A4B371D-F7E3-4104-A0F6-B2BAAAE049D0}" type="presOf" srcId="{18C4E0BF-F807-4940-BFA2-60B04D8AEFDC}" destId="{C9D96D49-0B08-423B-A6F5-C0F2C12C91CB}" srcOrd="0" destOrd="0" presId="urn:microsoft.com/office/officeart/2005/8/layout/vList2"/>
    <dgm:cxn modelId="{98849F3F-25E1-4493-99B6-DD79478F20B5}" type="presOf" srcId="{F850BC80-B292-486A-AA9C-A222F1E81598}" destId="{469B0A30-785E-48C6-81A4-6FDA3CC3B05F}" srcOrd="0" destOrd="0" presId="urn:microsoft.com/office/officeart/2005/8/layout/vList2"/>
    <dgm:cxn modelId="{94883811-8648-429A-931A-C25CB1DB86D2}" type="presParOf" srcId="{469B0A30-785E-48C6-81A4-6FDA3CC3B05F}" destId="{C9D96D49-0B08-423B-A6F5-C0F2C12C91C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355F5D-50AC-48FF-B110-D317C9576B4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7ECE6EF-667D-417A-9B06-1C36D6F0EB32}">
      <dgm:prSet custT="1"/>
      <dgm:spPr/>
      <dgm:t>
        <a:bodyPr/>
        <a:lstStyle/>
        <a:p>
          <a:pPr algn="ctr" rtl="0"/>
          <a:r>
            <a:rPr lang="en-US" sz="2800" u="sng" dirty="0"/>
            <a:t>Revenue</a:t>
          </a:r>
        </a:p>
      </dgm:t>
    </dgm:pt>
    <dgm:pt modelId="{96A6006A-37E4-43F3-B749-3D60140DB53A}" type="parTrans" cxnId="{831A7487-DF31-4D46-B742-677B24B8394C}">
      <dgm:prSet/>
      <dgm:spPr/>
      <dgm:t>
        <a:bodyPr/>
        <a:lstStyle/>
        <a:p>
          <a:endParaRPr lang="en-US"/>
        </a:p>
      </dgm:t>
    </dgm:pt>
    <dgm:pt modelId="{11611EF9-8EB1-4127-914D-48FF5242641F}" type="sibTrans" cxnId="{831A7487-DF31-4D46-B742-677B24B8394C}">
      <dgm:prSet/>
      <dgm:spPr/>
      <dgm:t>
        <a:bodyPr/>
        <a:lstStyle/>
        <a:p>
          <a:endParaRPr lang="en-US"/>
        </a:p>
      </dgm:t>
    </dgm:pt>
    <dgm:pt modelId="{A70C5594-BCAF-49CC-B7F8-AD53260366F8}" type="pres">
      <dgm:prSet presAssocID="{B4355F5D-50AC-48FF-B110-D317C9576B42}" presName="linear" presStyleCnt="0">
        <dgm:presLayoutVars>
          <dgm:animLvl val="lvl"/>
          <dgm:resizeHandles val="exact"/>
        </dgm:presLayoutVars>
      </dgm:prSet>
      <dgm:spPr/>
    </dgm:pt>
    <dgm:pt modelId="{2DE1E738-D2CE-456A-9F40-136DCF596173}" type="pres">
      <dgm:prSet presAssocID="{67ECE6EF-667D-417A-9B06-1C36D6F0EB32}" presName="parentText" presStyleLbl="node1" presStyleIdx="0" presStyleCnt="1">
        <dgm:presLayoutVars>
          <dgm:chMax val="0"/>
          <dgm:bulletEnabled val="1"/>
        </dgm:presLayoutVars>
      </dgm:prSet>
      <dgm:spPr/>
    </dgm:pt>
  </dgm:ptLst>
  <dgm:cxnLst>
    <dgm:cxn modelId="{3E693CA0-0006-430B-A43C-F57BAF6C71CA}" type="presOf" srcId="{B4355F5D-50AC-48FF-B110-D317C9576B42}" destId="{A70C5594-BCAF-49CC-B7F8-AD53260366F8}" srcOrd="0" destOrd="0" presId="urn:microsoft.com/office/officeart/2005/8/layout/vList2"/>
    <dgm:cxn modelId="{831A7487-DF31-4D46-B742-677B24B8394C}" srcId="{B4355F5D-50AC-48FF-B110-D317C9576B42}" destId="{67ECE6EF-667D-417A-9B06-1C36D6F0EB32}" srcOrd="0" destOrd="0" parTransId="{96A6006A-37E4-43F3-B749-3D60140DB53A}" sibTransId="{11611EF9-8EB1-4127-914D-48FF5242641F}"/>
    <dgm:cxn modelId="{0630166E-C288-41FA-B4C9-ADA976DD8C3E}" type="presOf" srcId="{67ECE6EF-667D-417A-9B06-1C36D6F0EB32}" destId="{2DE1E738-D2CE-456A-9F40-136DCF596173}" srcOrd="0" destOrd="0" presId="urn:microsoft.com/office/officeart/2005/8/layout/vList2"/>
    <dgm:cxn modelId="{12B29812-CD48-4B98-85B1-5545ABA4550C}" type="presParOf" srcId="{A70C5594-BCAF-49CC-B7F8-AD53260366F8}" destId="{2DE1E738-D2CE-456A-9F40-136DCF596173}"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C833C0-5D30-4C7A-BB6E-F95CA1CF7CF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741EE6D-967C-47F0-BF6E-ECDCEA59A47C}">
      <dgm:prSet custT="1"/>
      <dgm:spPr/>
      <dgm:t>
        <a:bodyPr/>
        <a:lstStyle/>
        <a:p>
          <a:pPr algn="ctr" rtl="0"/>
          <a:r>
            <a:rPr lang="en-US" sz="2800" u="sng" dirty="0"/>
            <a:t>Using the Mission statement as a guide for Growth</a:t>
          </a:r>
        </a:p>
      </dgm:t>
    </dgm:pt>
    <dgm:pt modelId="{CA72D1B1-F6FC-40B4-BCCC-6EF2FF591853}" type="parTrans" cxnId="{AC89EEFA-A178-45E4-BEC9-E9548B4A3CD9}">
      <dgm:prSet/>
      <dgm:spPr/>
      <dgm:t>
        <a:bodyPr/>
        <a:lstStyle/>
        <a:p>
          <a:endParaRPr lang="en-US"/>
        </a:p>
      </dgm:t>
    </dgm:pt>
    <dgm:pt modelId="{30D47A45-ABAC-483F-8E24-6E51758702BA}" type="sibTrans" cxnId="{AC89EEFA-A178-45E4-BEC9-E9548B4A3CD9}">
      <dgm:prSet/>
      <dgm:spPr/>
      <dgm:t>
        <a:bodyPr/>
        <a:lstStyle/>
        <a:p>
          <a:endParaRPr lang="en-US"/>
        </a:p>
      </dgm:t>
    </dgm:pt>
    <dgm:pt modelId="{C0DDC583-F286-409C-85E7-282D642B4289}" type="pres">
      <dgm:prSet presAssocID="{ACC833C0-5D30-4C7A-BB6E-F95CA1CF7CF4}" presName="linear" presStyleCnt="0">
        <dgm:presLayoutVars>
          <dgm:animLvl val="lvl"/>
          <dgm:resizeHandles val="exact"/>
        </dgm:presLayoutVars>
      </dgm:prSet>
      <dgm:spPr/>
    </dgm:pt>
    <dgm:pt modelId="{E9C47D53-F4C3-4418-A02A-6EF934E37129}" type="pres">
      <dgm:prSet presAssocID="{C741EE6D-967C-47F0-BF6E-ECDCEA59A47C}" presName="parentText" presStyleLbl="node1" presStyleIdx="0" presStyleCnt="1">
        <dgm:presLayoutVars>
          <dgm:chMax val="0"/>
          <dgm:bulletEnabled val="1"/>
        </dgm:presLayoutVars>
      </dgm:prSet>
      <dgm:spPr/>
    </dgm:pt>
  </dgm:ptLst>
  <dgm:cxnLst>
    <dgm:cxn modelId="{AC89EEFA-A178-45E4-BEC9-E9548B4A3CD9}" srcId="{ACC833C0-5D30-4C7A-BB6E-F95CA1CF7CF4}" destId="{C741EE6D-967C-47F0-BF6E-ECDCEA59A47C}" srcOrd="0" destOrd="0" parTransId="{CA72D1B1-F6FC-40B4-BCCC-6EF2FF591853}" sibTransId="{30D47A45-ABAC-483F-8E24-6E51758702BA}"/>
    <dgm:cxn modelId="{44D25754-7A2C-4EE2-950B-458F6E52E3D7}" type="presOf" srcId="{ACC833C0-5D30-4C7A-BB6E-F95CA1CF7CF4}" destId="{C0DDC583-F286-409C-85E7-282D642B4289}" srcOrd="0" destOrd="0" presId="urn:microsoft.com/office/officeart/2005/8/layout/vList2"/>
    <dgm:cxn modelId="{1FBFDA3A-0DA1-4B04-8DED-05FF195529B2}" type="presOf" srcId="{C741EE6D-967C-47F0-BF6E-ECDCEA59A47C}" destId="{E9C47D53-F4C3-4418-A02A-6EF934E37129}" srcOrd="0" destOrd="0" presId="urn:microsoft.com/office/officeart/2005/8/layout/vList2"/>
    <dgm:cxn modelId="{B076787E-9B99-4929-A96B-601A4611B6AC}" type="presParOf" srcId="{C0DDC583-F286-409C-85E7-282D642B4289}" destId="{E9C47D53-F4C3-4418-A02A-6EF934E3712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989DE-5412-4AE9-A6E5-D364F42051C2}">
      <dsp:nvSpPr>
        <dsp:cNvPr id="0" name=""/>
        <dsp:cNvSpPr/>
      </dsp:nvSpPr>
      <dsp:spPr>
        <a:xfrm>
          <a:off x="0" y="0"/>
          <a:ext cx="9144000" cy="5896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u="sng" kern="1200" baseline="0" dirty="0"/>
            <a:t>Understanding the Business Model</a:t>
          </a:r>
          <a:endParaRPr lang="en-US" sz="2400" kern="1200" dirty="0"/>
        </a:p>
      </dsp:txBody>
      <dsp:txXfrm>
        <a:off x="0" y="0"/>
        <a:ext cx="9144000" cy="5896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54EF1-B90C-4418-8C66-81691F55B23C}">
      <dsp:nvSpPr>
        <dsp:cNvPr id="0" name=""/>
        <dsp:cNvSpPr/>
      </dsp:nvSpPr>
      <dsp:spPr>
        <a:xfrm>
          <a:off x="0" y="3625"/>
          <a:ext cx="9144000" cy="515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u="sng" kern="1200" dirty="0"/>
            <a:t>Managing Cash Flows</a:t>
          </a:r>
        </a:p>
      </dsp:txBody>
      <dsp:txXfrm>
        <a:off x="0" y="3625"/>
        <a:ext cx="9144000" cy="5159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96D49-0B08-423B-A6F5-C0F2C12C91CB}">
      <dsp:nvSpPr>
        <dsp:cNvPr id="0" name=""/>
        <dsp:cNvSpPr/>
      </dsp:nvSpPr>
      <dsp:spPr>
        <a:xfrm>
          <a:off x="0" y="176"/>
          <a:ext cx="9144000" cy="5228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u="sng" kern="1200" dirty="0"/>
            <a:t>Expenses</a:t>
          </a:r>
        </a:p>
      </dsp:txBody>
      <dsp:txXfrm>
        <a:off x="0" y="176"/>
        <a:ext cx="9144000" cy="5228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1DEFF-DA41-4FCE-80CA-11C07BEA8838}">
      <dsp:nvSpPr>
        <dsp:cNvPr id="0" name=""/>
        <dsp:cNvSpPr/>
      </dsp:nvSpPr>
      <dsp:spPr>
        <a:xfrm>
          <a:off x="0" y="3625"/>
          <a:ext cx="9144000" cy="515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u="sng" kern="1200" dirty="0"/>
            <a:t>Managing Expenses</a:t>
          </a:r>
        </a:p>
      </dsp:txBody>
      <dsp:txXfrm>
        <a:off x="0" y="3625"/>
        <a:ext cx="9144000" cy="5159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BEECC-5D72-4EC8-9AAB-2A201686D080}">
      <dsp:nvSpPr>
        <dsp:cNvPr id="0" name=""/>
        <dsp:cNvSpPr/>
      </dsp:nvSpPr>
      <dsp:spPr>
        <a:xfrm>
          <a:off x="0" y="3625"/>
          <a:ext cx="9144000" cy="515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u="sng" kern="1200" dirty="0"/>
            <a:t>Leveraging Resources</a:t>
          </a:r>
        </a:p>
      </dsp:txBody>
      <dsp:txXfrm>
        <a:off x="0" y="3625"/>
        <a:ext cx="9144000" cy="5159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40800-2C2F-4137-9292-D8378D99AAEA}">
      <dsp:nvSpPr>
        <dsp:cNvPr id="0" name=""/>
        <dsp:cNvSpPr/>
      </dsp:nvSpPr>
      <dsp:spPr>
        <a:xfrm>
          <a:off x="0" y="3625"/>
          <a:ext cx="9144000" cy="515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u="sng" kern="1200" dirty="0"/>
            <a:t>Collaboration</a:t>
          </a:r>
        </a:p>
      </dsp:txBody>
      <dsp:txXfrm>
        <a:off x="0" y="3625"/>
        <a:ext cx="9144000" cy="5159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C977-1D42-469E-AE46-D3E5B011F21B}">
      <dsp:nvSpPr>
        <dsp:cNvPr id="0" name=""/>
        <dsp:cNvSpPr/>
      </dsp:nvSpPr>
      <dsp:spPr>
        <a:xfrm>
          <a:off x="0" y="21422"/>
          <a:ext cx="4572000" cy="343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Generates wiser decisions</a:t>
          </a:r>
        </a:p>
      </dsp:txBody>
      <dsp:txXfrm>
        <a:off x="0" y="21422"/>
        <a:ext cx="4572000" cy="343980"/>
      </dsp:txXfrm>
    </dsp:sp>
    <dsp:sp modelId="{164F9441-9175-46F9-BAC4-0A7623E1AB61}">
      <dsp:nvSpPr>
        <dsp:cNvPr id="0" name=""/>
        <dsp:cNvSpPr/>
      </dsp:nvSpPr>
      <dsp:spPr>
        <a:xfrm>
          <a:off x="0" y="405722"/>
          <a:ext cx="4572000" cy="343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Produces more durable decisions</a:t>
          </a:r>
        </a:p>
      </dsp:txBody>
      <dsp:txXfrm>
        <a:off x="0" y="405722"/>
        <a:ext cx="4572000" cy="343980"/>
      </dsp:txXfrm>
    </dsp:sp>
    <dsp:sp modelId="{8A981A6E-261E-40ED-840E-D8EBF1D636C2}">
      <dsp:nvSpPr>
        <dsp:cNvPr id="0" name=""/>
        <dsp:cNvSpPr/>
      </dsp:nvSpPr>
      <dsp:spPr>
        <a:xfrm>
          <a:off x="0" y="790022"/>
          <a:ext cx="4572000" cy="343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Fosters action</a:t>
          </a:r>
        </a:p>
      </dsp:txBody>
      <dsp:txXfrm>
        <a:off x="0" y="790022"/>
        <a:ext cx="4572000" cy="343980"/>
      </dsp:txXfrm>
    </dsp:sp>
    <dsp:sp modelId="{AE604154-C46A-4383-A9A2-437CDD0C1BD2}">
      <dsp:nvSpPr>
        <dsp:cNvPr id="0" name=""/>
        <dsp:cNvSpPr/>
      </dsp:nvSpPr>
      <dsp:spPr>
        <a:xfrm>
          <a:off x="0" y="1174322"/>
          <a:ext cx="4572000" cy="343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Builds social capital</a:t>
          </a:r>
        </a:p>
      </dsp:txBody>
      <dsp:txXfrm>
        <a:off x="0" y="1174322"/>
        <a:ext cx="4572000" cy="343980"/>
      </dsp:txXfrm>
    </dsp:sp>
    <dsp:sp modelId="{765CF3EA-CE4A-4654-97BC-4208256EFD23}">
      <dsp:nvSpPr>
        <dsp:cNvPr id="0" name=""/>
        <dsp:cNvSpPr/>
      </dsp:nvSpPr>
      <dsp:spPr>
        <a:xfrm>
          <a:off x="0" y="1558622"/>
          <a:ext cx="4572000" cy="343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Fosters ownership of collective problems and resources</a:t>
          </a:r>
        </a:p>
      </dsp:txBody>
      <dsp:txXfrm>
        <a:off x="0" y="1558622"/>
        <a:ext cx="4572000" cy="343980"/>
      </dsp:txXfrm>
    </dsp:sp>
    <dsp:sp modelId="{204D390A-0FF1-440F-AECE-97542E9151EC}">
      <dsp:nvSpPr>
        <dsp:cNvPr id="0" name=""/>
        <dsp:cNvSpPr/>
      </dsp:nvSpPr>
      <dsp:spPr>
        <a:xfrm>
          <a:off x="0" y="1942922"/>
          <a:ext cx="4572000" cy="343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Promotes change</a:t>
          </a:r>
        </a:p>
      </dsp:txBody>
      <dsp:txXfrm>
        <a:off x="0" y="1942922"/>
        <a:ext cx="4572000" cy="3439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40800-2C2F-4137-9292-D8378D99AAEA}">
      <dsp:nvSpPr>
        <dsp:cNvPr id="0" name=""/>
        <dsp:cNvSpPr/>
      </dsp:nvSpPr>
      <dsp:spPr>
        <a:xfrm>
          <a:off x="0" y="0"/>
          <a:ext cx="9144000" cy="515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u="sng" kern="1200" dirty="0"/>
            <a:t>Collaboration</a:t>
          </a:r>
        </a:p>
      </dsp:txBody>
      <dsp:txXfrm>
        <a:off x="0" y="0"/>
        <a:ext cx="9144000" cy="5159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74B47-6624-4E18-AAE9-535C1A190D5C}">
      <dsp:nvSpPr>
        <dsp:cNvPr id="0" name=""/>
        <dsp:cNvSpPr/>
      </dsp:nvSpPr>
      <dsp:spPr>
        <a:xfrm>
          <a:off x="0" y="3625"/>
          <a:ext cx="9144000" cy="5159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u="sng" kern="1200" dirty="0"/>
            <a:t>Financial Statements</a:t>
          </a:r>
        </a:p>
      </dsp:txBody>
      <dsp:txXfrm>
        <a:off x="0" y="3625"/>
        <a:ext cx="9144000" cy="51596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F5168-1323-40E6-A33B-420543981D46}">
      <dsp:nvSpPr>
        <dsp:cNvPr id="0" name=""/>
        <dsp:cNvSpPr/>
      </dsp:nvSpPr>
      <dsp:spPr>
        <a:xfrm>
          <a:off x="0" y="76200"/>
          <a:ext cx="4572000" cy="368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t>snapshot of the organizations business operations</a:t>
          </a:r>
        </a:p>
      </dsp:txBody>
      <dsp:txXfrm>
        <a:off x="0" y="76200"/>
        <a:ext cx="4572000" cy="36854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05DDC-64D9-4D07-8E9E-FB633835039F}">
      <dsp:nvSpPr>
        <dsp:cNvPr id="0" name=""/>
        <dsp:cNvSpPr/>
      </dsp:nvSpPr>
      <dsp:spPr>
        <a:xfrm>
          <a:off x="0" y="32081"/>
          <a:ext cx="4572000" cy="614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t>snapshot of an organizations assets, liabilities and owner’s equity </a:t>
          </a:r>
        </a:p>
      </dsp:txBody>
      <dsp:txXfrm>
        <a:off x="0" y="32081"/>
        <a:ext cx="4572000" cy="614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FD274-ED00-4B70-AF53-88666AED0C38}">
      <dsp:nvSpPr>
        <dsp:cNvPr id="0" name=""/>
        <dsp:cNvSpPr/>
      </dsp:nvSpPr>
      <dsp:spPr>
        <a:xfrm>
          <a:off x="0" y="2169"/>
          <a:ext cx="9144000" cy="82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u="sng" kern="1200" dirty="0"/>
            <a:t>What Are We offering</a:t>
          </a:r>
        </a:p>
      </dsp:txBody>
      <dsp:txXfrm>
        <a:off x="0" y="2169"/>
        <a:ext cx="9144000" cy="82368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DD0C1-DF46-46FF-B784-7A2877295F12}">
      <dsp:nvSpPr>
        <dsp:cNvPr id="0" name=""/>
        <dsp:cNvSpPr/>
      </dsp:nvSpPr>
      <dsp:spPr>
        <a:xfrm>
          <a:off x="0" y="16040"/>
          <a:ext cx="4572000" cy="614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t>snapshot of cash activity in operating, investing and financing areas</a:t>
          </a:r>
        </a:p>
      </dsp:txBody>
      <dsp:txXfrm>
        <a:off x="0" y="16040"/>
        <a:ext cx="4572000" cy="61425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74B47-6624-4E18-AAE9-535C1A190D5C}">
      <dsp:nvSpPr>
        <dsp:cNvPr id="0" name=""/>
        <dsp:cNvSpPr/>
      </dsp:nvSpPr>
      <dsp:spPr>
        <a:xfrm>
          <a:off x="0" y="3625"/>
          <a:ext cx="9144000" cy="5159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u="sng" kern="1200" dirty="0"/>
            <a:t>Financial Statements</a:t>
          </a:r>
        </a:p>
      </dsp:txBody>
      <dsp:txXfrm>
        <a:off x="0" y="3625"/>
        <a:ext cx="9144000" cy="5159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9D883-0742-4800-93B5-4CA5EECC3BAD}">
      <dsp:nvSpPr>
        <dsp:cNvPr id="0" name=""/>
        <dsp:cNvSpPr/>
      </dsp:nvSpPr>
      <dsp:spPr>
        <a:xfrm>
          <a:off x="0" y="0"/>
          <a:ext cx="91440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u="sng" kern="1200" dirty="0"/>
            <a:t>Who Are We offering this to</a:t>
          </a:r>
        </a:p>
      </dsp:txBody>
      <dsp:txXfrm>
        <a:off x="0" y="0"/>
        <a:ext cx="9144000" cy="748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108BF-9B87-4519-BD57-34BAB82B5BB5}">
      <dsp:nvSpPr>
        <dsp:cNvPr id="0" name=""/>
        <dsp:cNvSpPr/>
      </dsp:nvSpPr>
      <dsp:spPr>
        <a:xfrm>
          <a:off x="0" y="0"/>
          <a:ext cx="3886200" cy="819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a:t>Provide </a:t>
          </a:r>
          <a:r>
            <a:rPr lang="en-US" sz="2000" b="0" kern="1200" dirty="0"/>
            <a:t>programs for young people </a:t>
          </a:r>
          <a:r>
            <a:rPr lang="en-US" sz="2000" b="0" kern="1200"/>
            <a:t>that build </a:t>
          </a:r>
          <a:r>
            <a:rPr lang="en-US" sz="2000" b="0" kern="1200" dirty="0"/>
            <a:t>character, etc.</a:t>
          </a:r>
        </a:p>
      </dsp:txBody>
      <dsp:txXfrm>
        <a:off x="0" y="0"/>
        <a:ext cx="3886200" cy="819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440AB-01D1-4085-A202-EB976AC3D869}">
      <dsp:nvSpPr>
        <dsp:cNvPr id="0" name=""/>
        <dsp:cNvSpPr/>
      </dsp:nvSpPr>
      <dsp:spPr>
        <a:xfrm>
          <a:off x="0" y="176"/>
          <a:ext cx="9144000" cy="5228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u="sng" kern="1200" dirty="0"/>
            <a:t>Assessing Target Market</a:t>
          </a:r>
        </a:p>
      </dsp:txBody>
      <dsp:txXfrm>
        <a:off x="0" y="176"/>
        <a:ext cx="9144000" cy="5228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9A7EB-F38C-4E19-BD90-5C0B9AC353C6}">
      <dsp:nvSpPr>
        <dsp:cNvPr id="0" name=""/>
        <dsp:cNvSpPr/>
      </dsp:nvSpPr>
      <dsp:spPr>
        <a:xfrm>
          <a:off x="0" y="176"/>
          <a:ext cx="9144000" cy="5228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u="sng" kern="1200" dirty="0"/>
            <a:t>How Can We Offer this</a:t>
          </a:r>
        </a:p>
      </dsp:txBody>
      <dsp:txXfrm>
        <a:off x="0" y="176"/>
        <a:ext cx="9144000" cy="5228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96D49-0B08-423B-A6F5-C0F2C12C91CB}">
      <dsp:nvSpPr>
        <dsp:cNvPr id="0" name=""/>
        <dsp:cNvSpPr/>
      </dsp:nvSpPr>
      <dsp:spPr>
        <a:xfrm>
          <a:off x="0" y="176"/>
          <a:ext cx="9144000" cy="5228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u="sng" kern="1200" dirty="0"/>
            <a:t>Expenses</a:t>
          </a:r>
        </a:p>
      </dsp:txBody>
      <dsp:txXfrm>
        <a:off x="0" y="176"/>
        <a:ext cx="9144000" cy="5228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1E738-D2CE-456A-9F40-136DCF596173}">
      <dsp:nvSpPr>
        <dsp:cNvPr id="0" name=""/>
        <dsp:cNvSpPr/>
      </dsp:nvSpPr>
      <dsp:spPr>
        <a:xfrm>
          <a:off x="0" y="176"/>
          <a:ext cx="9144000" cy="5228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u="sng" kern="1200" dirty="0"/>
            <a:t>Revenue</a:t>
          </a:r>
        </a:p>
      </dsp:txBody>
      <dsp:txXfrm>
        <a:off x="0" y="176"/>
        <a:ext cx="9144000" cy="5228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47D53-F4C3-4418-A02A-6EF934E37129}">
      <dsp:nvSpPr>
        <dsp:cNvPr id="0" name=""/>
        <dsp:cNvSpPr/>
      </dsp:nvSpPr>
      <dsp:spPr>
        <a:xfrm>
          <a:off x="0" y="1844"/>
          <a:ext cx="9144000" cy="6821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u="sng" kern="1200" dirty="0"/>
            <a:t>Using the Mission statement as a guide for Growth</a:t>
          </a:r>
        </a:p>
      </dsp:txBody>
      <dsp:txXfrm>
        <a:off x="0" y="1844"/>
        <a:ext cx="9144000" cy="6821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01F5A9B-C380-4B44-AFB0-AA06D480D478}" type="datetimeFigureOut">
              <a:rPr lang="en-US" smtClean="0"/>
              <a:pPr/>
              <a:t>3/1/2017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3017E2-ED73-4689-A8AC-3E143B961B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69A0C0-24C3-4A22-ADB0-A019BB6CBAD2}" type="slidenum">
              <a:rPr lang="en-US" smtClean="0"/>
              <a:pPr/>
              <a:t>1</a:t>
            </a:fld>
            <a:endParaRPr lang="en-US" dirty="0"/>
          </a:p>
        </p:txBody>
      </p:sp>
      <p:sp>
        <p:nvSpPr>
          <p:cNvPr id="32771" name="Header Placeholder 1"/>
          <p:cNvSpPr>
            <a:spLocks noGrp="1"/>
          </p:cNvSpPr>
          <p:nvPr>
            <p:ph type="hdr" sz="quarter"/>
          </p:nvPr>
        </p:nvSpPr>
        <p:spPr bwMode="auto">
          <a:noFill/>
          <a:ln>
            <a:miter lim="800000"/>
            <a:headEnd/>
            <a:tailEnd/>
          </a:ln>
        </p:spPr>
        <p:txBody>
          <a:bodyPr/>
          <a:lstStyle/>
          <a:p>
            <a:r>
              <a:rPr lang="en-US" dirty="0"/>
              <a:t>LRRC &amp; CHEMED</a:t>
            </a:r>
          </a:p>
        </p:txBody>
      </p:sp>
      <p:sp>
        <p:nvSpPr>
          <p:cNvPr id="32772" name="Slide Number Placeholder 6"/>
          <p:cNvSpPr txBox="1">
            <a:spLocks noGrp="1"/>
          </p:cNvSpPr>
          <p:nvPr/>
        </p:nvSpPr>
        <p:spPr bwMode="auto">
          <a:xfrm>
            <a:off x="3970938" y="8829967"/>
            <a:ext cx="3037840" cy="464820"/>
          </a:xfrm>
          <a:prstGeom prst="rect">
            <a:avLst/>
          </a:prstGeom>
          <a:noFill/>
          <a:ln w="9525">
            <a:noFill/>
            <a:miter lim="800000"/>
            <a:headEnd/>
            <a:tailEnd/>
          </a:ln>
        </p:spPr>
        <p:txBody>
          <a:bodyPr lIns="91435" tIns="45717" rIns="91435" bIns="45717" anchor="b"/>
          <a:lstStyle/>
          <a:p>
            <a:pPr algn="r" eaLnBrk="0" hangingPunct="0"/>
            <a:fld id="{6CC1A16E-1248-4F29-91F5-1C8DA1BDF096}" type="slidenum">
              <a:rPr lang="en-US" sz="1200"/>
              <a:pPr algn="r" eaLnBrk="0" hangingPunct="0"/>
              <a:t>1</a:t>
            </a:fld>
            <a:endParaRPr lang="en-US" sz="1200" dirty="0"/>
          </a:p>
        </p:txBody>
      </p:sp>
      <p:sp>
        <p:nvSpPr>
          <p:cNvPr id="32773" name="Rectangle 2"/>
          <p:cNvSpPr>
            <a:spLocks noGrp="1" noRot="1" noChangeAspect="1" noTextEdit="1"/>
          </p:cNvSpPr>
          <p:nvPr>
            <p:ph type="sldImg"/>
          </p:nvPr>
        </p:nvSpPr>
        <p:spPr bwMode="auto">
          <a:noFill/>
          <a:ln>
            <a:solidFill>
              <a:srgbClr val="000000"/>
            </a:solidFill>
            <a:miter lim="800000"/>
            <a:headEnd/>
            <a:tailEnd/>
          </a:ln>
        </p:spPr>
      </p:sp>
      <p:sp>
        <p:nvSpPr>
          <p:cNvPr id="327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aspect of the business</a:t>
            </a:r>
            <a:r>
              <a:rPr lang="en-US" baseline="0" dirty="0"/>
              <a:t> model focuses on the financial component related to delivering the offer</a:t>
            </a:r>
          </a:p>
          <a:p>
            <a:pPr>
              <a:buFont typeface="Arial" pitchFamily="34" charset="0"/>
              <a:buChar char="•"/>
            </a:pPr>
            <a:r>
              <a:rPr lang="en-US" baseline="0" dirty="0"/>
              <a:t> it can be broken down into three categories</a:t>
            </a:r>
          </a:p>
          <a:p>
            <a:pPr lvl="1">
              <a:buFont typeface="Arial" pitchFamily="34" charset="0"/>
              <a:buChar char="•"/>
            </a:pPr>
            <a:r>
              <a:rPr lang="en-US" baseline="0" dirty="0"/>
              <a:t>Program expenses</a:t>
            </a:r>
          </a:p>
          <a:p>
            <a:pPr lvl="1">
              <a:buFont typeface="Arial" pitchFamily="34" charset="0"/>
              <a:buChar char="•"/>
            </a:pPr>
            <a:r>
              <a:rPr lang="en-US" baseline="0" dirty="0"/>
              <a:t>Administrative expenses</a:t>
            </a:r>
          </a:p>
          <a:p>
            <a:pPr lvl="1">
              <a:buFont typeface="Arial" pitchFamily="34" charset="0"/>
              <a:buChar char="•"/>
            </a:pPr>
            <a:r>
              <a:rPr lang="en-US" baseline="0" dirty="0"/>
              <a:t>Fundraising expenses</a:t>
            </a:r>
          </a:p>
          <a:p>
            <a:pPr lvl="1">
              <a:buFont typeface="Arial" pitchFamily="34" charset="0"/>
              <a:buChar char="•"/>
            </a:pPr>
            <a:endParaRPr lang="en-US" baseline="0" dirty="0"/>
          </a:p>
          <a:p>
            <a:pPr lvl="1">
              <a:buFont typeface="Arial" pitchFamily="34" charset="0"/>
              <a:buChar char="•"/>
            </a:pPr>
            <a:r>
              <a:rPr lang="en-US" baseline="0" dirty="0"/>
              <a:t>Simple example – non profit agency</a:t>
            </a:r>
          </a:p>
          <a:p>
            <a:endParaRPr lang="en-US" dirty="0"/>
          </a:p>
        </p:txBody>
      </p:sp>
      <p:sp>
        <p:nvSpPr>
          <p:cNvPr id="4" name="Slide Number Placeholder 3"/>
          <p:cNvSpPr>
            <a:spLocks noGrp="1"/>
          </p:cNvSpPr>
          <p:nvPr>
            <p:ph type="sldNum" sz="quarter" idx="10"/>
          </p:nvPr>
        </p:nvSpPr>
        <p:spPr/>
        <p:txBody>
          <a:bodyPr/>
          <a:lstStyle/>
          <a:p>
            <a:fld id="{E63017E2-ED73-4689-A8AC-3E143B961BE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Again the offer is to two aspects of the market </a:t>
            </a:r>
          </a:p>
          <a:p>
            <a:pPr>
              <a:buFont typeface="Arial" pitchFamily="34" charset="0"/>
              <a:buNone/>
            </a:pPr>
            <a:r>
              <a:rPr lang="en-US" dirty="0"/>
              <a:t>	1. the sponsor</a:t>
            </a:r>
          </a:p>
          <a:p>
            <a:pPr>
              <a:buFont typeface="Arial" pitchFamily="34" charset="0"/>
              <a:buNone/>
            </a:pPr>
            <a:r>
              <a:rPr lang="en-US" dirty="0"/>
              <a:t>	2. the recipient of the product</a:t>
            </a:r>
          </a:p>
          <a:p>
            <a:pPr>
              <a:buFont typeface="Arial" pitchFamily="34" charset="0"/>
              <a:buNone/>
            </a:pPr>
            <a:r>
              <a:rPr lang="en-US" dirty="0"/>
              <a:t>Example</a:t>
            </a:r>
          </a:p>
        </p:txBody>
      </p:sp>
      <p:sp>
        <p:nvSpPr>
          <p:cNvPr id="4" name="Slide Number Placeholder 3"/>
          <p:cNvSpPr>
            <a:spLocks noGrp="1"/>
          </p:cNvSpPr>
          <p:nvPr>
            <p:ph type="sldNum" sz="quarter" idx="10"/>
          </p:nvPr>
        </p:nvSpPr>
        <p:spPr/>
        <p:txBody>
          <a:bodyPr/>
          <a:lstStyle/>
          <a:p>
            <a:fld id="{E63017E2-ED73-4689-A8AC-3E143B961BE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Take a fictitious</a:t>
            </a:r>
            <a:r>
              <a:rPr lang="en-US" baseline="0" dirty="0"/>
              <a:t> non profit</a:t>
            </a:r>
          </a:p>
          <a:p>
            <a:r>
              <a:rPr lang="en-US" baseline="0" dirty="0"/>
              <a:t>Show the mission statement</a:t>
            </a:r>
          </a:p>
          <a:p>
            <a:r>
              <a:rPr lang="en-US" baseline="0" dirty="0"/>
              <a:t>Show how adding programs</a:t>
            </a:r>
          </a:p>
          <a:p>
            <a:r>
              <a:rPr lang="en-US" baseline="0" dirty="0"/>
              <a:t>	adding target markets </a:t>
            </a:r>
          </a:p>
          <a:p>
            <a:r>
              <a:rPr lang="en-US" baseline="0" dirty="0"/>
              <a:t>	and adding values can significantly enhance revenue</a:t>
            </a:r>
          </a:p>
        </p:txBody>
      </p:sp>
      <p:sp>
        <p:nvSpPr>
          <p:cNvPr id="4" name="Slide Number Placeholder 3"/>
          <p:cNvSpPr>
            <a:spLocks noGrp="1"/>
          </p:cNvSpPr>
          <p:nvPr>
            <p:ph type="sldNum" sz="quarter" idx="10"/>
          </p:nvPr>
        </p:nvSpPr>
        <p:spPr/>
        <p:txBody>
          <a:bodyPr/>
          <a:lstStyle/>
          <a:p>
            <a:fld id="{E63017E2-ED73-4689-A8AC-3E143B961BE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3017E2-ED73-4689-A8AC-3E143B961BE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What is it</a:t>
            </a:r>
          </a:p>
          <a:p>
            <a:r>
              <a:rPr lang="en-US" dirty="0"/>
              <a:t>	One</a:t>
            </a:r>
            <a:r>
              <a:rPr lang="en-US" baseline="0" dirty="0"/>
              <a:t> of the most powerful management tools</a:t>
            </a:r>
          </a:p>
          <a:p>
            <a:r>
              <a:rPr lang="en-US" baseline="0" dirty="0"/>
              <a:t>	the most essential tool needed to develop a budget</a:t>
            </a:r>
            <a:endParaRPr lang="en-US" dirty="0"/>
          </a:p>
          <a:p>
            <a:r>
              <a:rPr lang="en-US" dirty="0"/>
              <a:t>Three sections</a:t>
            </a:r>
          </a:p>
          <a:p>
            <a:r>
              <a:rPr lang="en-US" dirty="0"/>
              <a:t>	1.Cash Revenues</a:t>
            </a:r>
          </a:p>
          <a:p>
            <a:r>
              <a:rPr lang="en-US" dirty="0"/>
              <a:t>	2.Cash disbursements</a:t>
            </a:r>
          </a:p>
          <a:p>
            <a:r>
              <a:rPr lang="en-US" dirty="0"/>
              <a:t>	3.Cash reconciliation</a:t>
            </a:r>
          </a:p>
          <a:p>
            <a:endParaRPr lang="en-US" dirty="0"/>
          </a:p>
          <a:p>
            <a:r>
              <a:rPr lang="en-US" dirty="0"/>
              <a:t>Details the expected cash inflow sources</a:t>
            </a:r>
          </a:p>
          <a:p>
            <a:r>
              <a:rPr lang="en-US" dirty="0"/>
              <a:t>	while some sources may be know others may not be</a:t>
            </a:r>
          </a:p>
          <a:p>
            <a:r>
              <a:rPr lang="en-US" dirty="0"/>
              <a:t>Details the expected cash outflow sources</a:t>
            </a:r>
          </a:p>
        </p:txBody>
      </p:sp>
      <p:sp>
        <p:nvSpPr>
          <p:cNvPr id="4" name="Slide Number Placeholder 3"/>
          <p:cNvSpPr>
            <a:spLocks noGrp="1"/>
          </p:cNvSpPr>
          <p:nvPr>
            <p:ph type="sldNum" sz="quarter" idx="10"/>
          </p:nvPr>
        </p:nvSpPr>
        <p:spPr/>
        <p:txBody>
          <a:bodyPr/>
          <a:lstStyle/>
          <a:p>
            <a:fld id="{E63017E2-ED73-4689-A8AC-3E143B961BE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aspect of the business</a:t>
            </a:r>
            <a:r>
              <a:rPr lang="en-US" baseline="0" dirty="0"/>
              <a:t> model focuses on the financial component related to delivering the offer</a:t>
            </a:r>
          </a:p>
          <a:p>
            <a:pPr>
              <a:buFont typeface="Arial" pitchFamily="34" charset="0"/>
              <a:buChar char="•"/>
            </a:pPr>
            <a:r>
              <a:rPr lang="en-US" baseline="0" dirty="0"/>
              <a:t> it can be broken down into three categories</a:t>
            </a:r>
          </a:p>
          <a:p>
            <a:pPr lvl="1">
              <a:buFont typeface="Arial" pitchFamily="34" charset="0"/>
              <a:buChar char="•"/>
            </a:pPr>
            <a:r>
              <a:rPr lang="en-US" baseline="0" dirty="0"/>
              <a:t>Program expenses</a:t>
            </a:r>
          </a:p>
          <a:p>
            <a:pPr lvl="1">
              <a:buFont typeface="Arial" pitchFamily="34" charset="0"/>
              <a:buChar char="•"/>
            </a:pPr>
            <a:r>
              <a:rPr lang="en-US" baseline="0" dirty="0"/>
              <a:t>Administrative expenses</a:t>
            </a:r>
          </a:p>
          <a:p>
            <a:pPr lvl="1">
              <a:buFont typeface="Arial" pitchFamily="34" charset="0"/>
              <a:buChar char="•"/>
            </a:pPr>
            <a:r>
              <a:rPr lang="en-US" baseline="0" dirty="0"/>
              <a:t>Fundraising expenses</a:t>
            </a:r>
          </a:p>
          <a:p>
            <a:pPr lvl="1">
              <a:buFont typeface="Arial" pitchFamily="34" charset="0"/>
              <a:buChar char="•"/>
            </a:pPr>
            <a:endParaRPr lang="en-US" baseline="0" dirty="0"/>
          </a:p>
          <a:p>
            <a:pPr lvl="1">
              <a:buFont typeface="Arial" pitchFamily="34" charset="0"/>
              <a:buChar char="•"/>
            </a:pPr>
            <a:r>
              <a:rPr lang="en-US" baseline="0" dirty="0"/>
              <a:t>Simple example – non profit agency</a:t>
            </a:r>
          </a:p>
          <a:p>
            <a:endParaRPr lang="en-US" dirty="0"/>
          </a:p>
        </p:txBody>
      </p:sp>
      <p:sp>
        <p:nvSpPr>
          <p:cNvPr id="4" name="Slide Number Placeholder 3"/>
          <p:cNvSpPr>
            <a:spLocks noGrp="1"/>
          </p:cNvSpPr>
          <p:nvPr>
            <p:ph type="sldNum" sz="quarter" idx="10"/>
          </p:nvPr>
        </p:nvSpPr>
        <p:spPr/>
        <p:txBody>
          <a:bodyPr/>
          <a:lstStyle/>
          <a:p>
            <a:fld id="{E63017E2-ED73-4689-A8AC-3E143B961BE9}"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a:t>What areas of the organization</a:t>
            </a:r>
            <a:r>
              <a:rPr lang="en-US" baseline="0" dirty="0"/>
              <a:t> are included in expenses management</a:t>
            </a:r>
            <a:endParaRPr lang="en-US" dirty="0"/>
          </a:p>
          <a:p>
            <a:pPr>
              <a:buFont typeface="Arial" pitchFamily="34" charset="0"/>
              <a:buChar char="•"/>
            </a:pPr>
            <a:r>
              <a:rPr lang="en-US" dirty="0"/>
              <a:t>Expenses</a:t>
            </a:r>
            <a:r>
              <a:rPr lang="en-US" baseline="0" dirty="0"/>
              <a:t> guidelines can be created based on the mission statement and business model</a:t>
            </a:r>
          </a:p>
          <a:p>
            <a:pPr>
              <a:buFont typeface="Arial" pitchFamily="34" charset="0"/>
              <a:buChar char="•"/>
            </a:pPr>
            <a:r>
              <a:rPr lang="en-US" baseline="0" dirty="0"/>
              <a:t>Understanding the expenses from a tax perspective – what is deductible etc..</a:t>
            </a:r>
          </a:p>
          <a:p>
            <a:pPr>
              <a:buFont typeface="Arial" pitchFamily="34" charset="0"/>
              <a:buChar char="•"/>
            </a:pPr>
            <a:r>
              <a:rPr lang="en-US" baseline="0" dirty="0"/>
              <a:t>Understanding the expenses from a reporting perspective</a:t>
            </a:r>
          </a:p>
          <a:p>
            <a:pPr>
              <a:buFont typeface="Arial" pitchFamily="34" charset="0"/>
              <a:buChar char="•"/>
            </a:pPr>
            <a:r>
              <a:rPr lang="en-US" baseline="0" dirty="0"/>
              <a:t>Understanding the expenses from a budget perspective</a:t>
            </a:r>
          </a:p>
          <a:p>
            <a:pPr lvl="1">
              <a:buFont typeface="Arial" pitchFamily="34" charset="0"/>
              <a:buChar char="•"/>
            </a:pPr>
            <a:r>
              <a:rPr lang="en-US" baseline="0" dirty="0"/>
              <a:t>Example</a:t>
            </a:r>
          </a:p>
          <a:p>
            <a:pPr lvl="2">
              <a:buFont typeface="Arial" pitchFamily="34" charset="0"/>
              <a:buNone/>
            </a:pPr>
            <a:endParaRPr lang="en-US" baseline="0" dirty="0"/>
          </a:p>
          <a:p>
            <a:pPr lvl="2">
              <a:buFont typeface="Arial" pitchFamily="34" charset="0"/>
              <a:buChar char="•"/>
            </a:pPr>
            <a:r>
              <a:rPr lang="en-US" sz="1200" kern="1200" baseline="0" dirty="0">
                <a:solidFill>
                  <a:schemeClr val="tx1"/>
                </a:solidFill>
                <a:latin typeface="+mn-lt"/>
                <a:ea typeface="+mn-ea"/>
                <a:cs typeface="+mn-cs"/>
              </a:rPr>
              <a:t>Advertising	</a:t>
            </a:r>
          </a:p>
          <a:p>
            <a:pPr lvl="2">
              <a:buFont typeface="Arial" pitchFamily="34" charset="0"/>
              <a:buChar char="•"/>
            </a:pPr>
            <a:r>
              <a:rPr lang="en-US" sz="1200" kern="1200" baseline="0" dirty="0">
                <a:solidFill>
                  <a:schemeClr val="tx1"/>
                </a:solidFill>
                <a:latin typeface="+mn-lt"/>
                <a:ea typeface="+mn-ea"/>
                <a:cs typeface="+mn-cs"/>
              </a:rPr>
              <a:t>Business Bad Debt</a:t>
            </a:r>
          </a:p>
          <a:p>
            <a:pPr lvl="2">
              <a:buFont typeface="Arial" pitchFamily="34" charset="0"/>
              <a:buChar char="•"/>
            </a:pPr>
            <a:r>
              <a:rPr lang="en-US" sz="1200" kern="1200" baseline="0" dirty="0">
                <a:solidFill>
                  <a:schemeClr val="tx1"/>
                </a:solidFill>
                <a:latin typeface="+mn-lt"/>
                <a:ea typeface="+mn-ea"/>
                <a:cs typeface="+mn-cs"/>
              </a:rPr>
              <a:t>Car	</a:t>
            </a:r>
          </a:p>
          <a:p>
            <a:pPr lvl="2">
              <a:buFont typeface="Arial" pitchFamily="34" charset="0"/>
              <a:buChar char="•"/>
            </a:pPr>
            <a:r>
              <a:rPr lang="en-US" sz="1200" kern="1200" baseline="0" dirty="0">
                <a:solidFill>
                  <a:schemeClr val="tx1"/>
                </a:solidFill>
                <a:latin typeface="+mn-lt"/>
                <a:ea typeface="+mn-ea"/>
                <a:cs typeface="+mn-cs"/>
              </a:rPr>
              <a:t>Charitable Contributions</a:t>
            </a:r>
          </a:p>
          <a:p>
            <a:pPr lvl="2">
              <a:buFont typeface="Arial" pitchFamily="34" charset="0"/>
              <a:buChar char="•"/>
            </a:pPr>
            <a:r>
              <a:rPr lang="en-US" sz="1200" kern="1200" baseline="0" dirty="0">
                <a:solidFill>
                  <a:schemeClr val="tx1"/>
                </a:solidFill>
                <a:latin typeface="+mn-lt"/>
                <a:ea typeface="+mn-ea"/>
                <a:cs typeface="+mn-cs"/>
              </a:rPr>
              <a:t>Depreciation</a:t>
            </a:r>
          </a:p>
          <a:p>
            <a:pPr lvl="2">
              <a:buFont typeface="Arial" pitchFamily="34" charset="0"/>
              <a:buChar char="•"/>
            </a:pPr>
            <a:r>
              <a:rPr lang="en-US" sz="1200" kern="1200" baseline="0" dirty="0">
                <a:solidFill>
                  <a:schemeClr val="tx1"/>
                </a:solidFill>
                <a:latin typeface="+mn-lt"/>
                <a:ea typeface="+mn-ea"/>
                <a:cs typeface="+mn-cs"/>
              </a:rPr>
              <a:t>Entertainment</a:t>
            </a:r>
          </a:p>
          <a:p>
            <a:pPr lvl="2">
              <a:buFont typeface="Arial" pitchFamily="34" charset="0"/>
              <a:buChar char="•"/>
            </a:pPr>
            <a:r>
              <a:rPr lang="en-US" sz="1200" kern="1200" baseline="0" dirty="0">
                <a:solidFill>
                  <a:schemeClr val="tx1"/>
                </a:solidFill>
                <a:latin typeface="+mn-lt"/>
                <a:ea typeface="+mn-ea"/>
                <a:cs typeface="+mn-cs"/>
              </a:rPr>
              <a:t>Gifts</a:t>
            </a:r>
          </a:p>
          <a:p>
            <a:pPr lvl="2">
              <a:buFont typeface="Arial" pitchFamily="34" charset="0"/>
              <a:buChar char="•"/>
            </a:pPr>
            <a:r>
              <a:rPr lang="en-US" sz="1200" kern="1200" baseline="0" dirty="0">
                <a:solidFill>
                  <a:schemeClr val="tx1"/>
                </a:solidFill>
                <a:latin typeface="+mn-lt"/>
                <a:ea typeface="+mn-ea"/>
                <a:cs typeface="+mn-cs"/>
              </a:rPr>
              <a:t>Home Office</a:t>
            </a:r>
          </a:p>
          <a:p>
            <a:pPr lvl="2">
              <a:buFont typeface="Arial" pitchFamily="34" charset="0"/>
              <a:buChar char="•"/>
            </a:pPr>
            <a:r>
              <a:rPr lang="en-US" sz="1200" kern="1200" baseline="0" dirty="0">
                <a:solidFill>
                  <a:schemeClr val="tx1"/>
                </a:solidFill>
                <a:latin typeface="+mn-lt"/>
                <a:ea typeface="+mn-ea"/>
                <a:cs typeface="+mn-cs"/>
              </a:rPr>
              <a:t>Insurance</a:t>
            </a:r>
          </a:p>
          <a:p>
            <a:pPr lvl="2">
              <a:buFont typeface="Arial" pitchFamily="34" charset="0"/>
              <a:buChar char="•"/>
            </a:pPr>
            <a:r>
              <a:rPr lang="en-US" sz="1200" kern="1200" baseline="0" dirty="0">
                <a:solidFill>
                  <a:schemeClr val="tx1"/>
                </a:solidFill>
                <a:latin typeface="+mn-lt"/>
                <a:ea typeface="+mn-ea"/>
                <a:cs typeface="+mn-cs"/>
              </a:rPr>
              <a:t>Legal Fees</a:t>
            </a:r>
          </a:p>
          <a:p>
            <a:pPr lvl="2">
              <a:buFont typeface="Arial" pitchFamily="34" charset="0"/>
              <a:buChar char="•"/>
            </a:pPr>
            <a:r>
              <a:rPr lang="en-US" sz="1200" kern="1200" baseline="0" dirty="0">
                <a:solidFill>
                  <a:schemeClr val="tx1"/>
                </a:solidFill>
                <a:latin typeface="+mn-lt"/>
                <a:ea typeface="+mn-ea"/>
                <a:cs typeface="+mn-cs"/>
              </a:rPr>
              <a:t>Organizational Expenses</a:t>
            </a:r>
          </a:p>
          <a:p>
            <a:pPr lvl="2">
              <a:buFont typeface="Arial" pitchFamily="34" charset="0"/>
              <a:buChar char="•"/>
            </a:pPr>
            <a:r>
              <a:rPr lang="en-US" sz="1200" kern="1200" baseline="0" dirty="0">
                <a:solidFill>
                  <a:schemeClr val="tx1"/>
                </a:solidFill>
                <a:latin typeface="+mn-lt"/>
                <a:ea typeface="+mn-ea"/>
                <a:cs typeface="+mn-cs"/>
              </a:rPr>
              <a:t>Personal Property “Section 179 Election”</a:t>
            </a:r>
          </a:p>
          <a:p>
            <a:pPr lvl="2">
              <a:buFont typeface="Arial" pitchFamily="34" charset="0"/>
              <a:buChar char="•"/>
            </a:pPr>
            <a:r>
              <a:rPr lang="en-US" sz="1200" kern="1200" baseline="0" dirty="0">
                <a:solidFill>
                  <a:schemeClr val="tx1"/>
                </a:solidFill>
                <a:latin typeface="+mn-lt"/>
                <a:ea typeface="+mn-ea"/>
                <a:cs typeface="+mn-cs"/>
              </a:rPr>
              <a:t>Rent</a:t>
            </a:r>
          </a:p>
          <a:p>
            <a:pPr lvl="2">
              <a:buFont typeface="Arial" pitchFamily="34" charset="0"/>
              <a:buChar char="•"/>
            </a:pPr>
            <a:r>
              <a:rPr lang="en-US" sz="1200" kern="1200" baseline="0" dirty="0">
                <a:solidFill>
                  <a:schemeClr val="tx1"/>
                </a:solidFill>
                <a:latin typeface="+mn-lt"/>
                <a:ea typeface="+mn-ea"/>
                <a:cs typeface="+mn-cs"/>
              </a:rPr>
              <a:t>Salaries</a:t>
            </a:r>
          </a:p>
          <a:p>
            <a:pPr lvl="2">
              <a:buFont typeface="Arial" pitchFamily="34" charset="0"/>
              <a:buChar char="•"/>
            </a:pPr>
            <a:r>
              <a:rPr lang="en-US" sz="1200" kern="1200" baseline="0" dirty="0">
                <a:solidFill>
                  <a:schemeClr val="tx1"/>
                </a:solidFill>
                <a:latin typeface="+mn-lt"/>
                <a:ea typeface="+mn-ea"/>
                <a:cs typeface="+mn-cs"/>
              </a:rPr>
              <a:t>Start-up Costs</a:t>
            </a:r>
          </a:p>
          <a:p>
            <a:pPr lvl="2">
              <a:buFont typeface="Arial" pitchFamily="34" charset="0"/>
              <a:buChar char="•"/>
            </a:pPr>
            <a:r>
              <a:rPr lang="en-US" sz="1200" kern="1200" baseline="0" dirty="0">
                <a:solidFill>
                  <a:schemeClr val="tx1"/>
                </a:solidFill>
                <a:latin typeface="+mn-lt"/>
                <a:ea typeface="+mn-ea"/>
                <a:cs typeface="+mn-cs"/>
              </a:rPr>
              <a:t>Supplies and Materials</a:t>
            </a:r>
          </a:p>
          <a:p>
            <a:pPr lvl="2">
              <a:buFont typeface="Arial" pitchFamily="34" charset="0"/>
              <a:buChar char="•"/>
            </a:pPr>
            <a:r>
              <a:rPr lang="en-US" sz="1200" kern="1200" baseline="0" dirty="0">
                <a:solidFill>
                  <a:schemeClr val="tx1"/>
                </a:solidFill>
                <a:latin typeface="+mn-lt"/>
                <a:ea typeface="+mn-ea"/>
                <a:cs typeface="+mn-cs"/>
              </a:rPr>
              <a:t>Taxes</a:t>
            </a:r>
          </a:p>
          <a:p>
            <a:pPr lvl="2">
              <a:buFont typeface="Arial" pitchFamily="34" charset="0"/>
              <a:buChar char="•"/>
            </a:pPr>
            <a:r>
              <a:rPr lang="en-US" sz="1200" kern="1200" baseline="0" dirty="0">
                <a:solidFill>
                  <a:schemeClr val="tx1"/>
                </a:solidFill>
                <a:latin typeface="+mn-lt"/>
                <a:ea typeface="+mn-ea"/>
                <a:cs typeface="+mn-cs"/>
              </a:rPr>
              <a:t>Travel</a:t>
            </a:r>
          </a:p>
          <a:p>
            <a:pPr lvl="2">
              <a:buFont typeface="Arial" pitchFamily="34" charset="0"/>
              <a:buChar char="•"/>
            </a:pPr>
            <a:r>
              <a:rPr lang="en-US" sz="1200" kern="1200" baseline="0" dirty="0">
                <a:solidFill>
                  <a:schemeClr val="tx1"/>
                </a:solidFill>
                <a:latin typeface="+mn-lt"/>
                <a:ea typeface="+mn-ea"/>
                <a:cs typeface="+mn-cs"/>
              </a:rPr>
              <a:t>Utilities</a:t>
            </a:r>
            <a:endParaRPr lang="en-US" dirty="0"/>
          </a:p>
        </p:txBody>
      </p:sp>
      <p:sp>
        <p:nvSpPr>
          <p:cNvPr id="4" name="Slide Number Placeholder 3"/>
          <p:cNvSpPr>
            <a:spLocks noGrp="1"/>
          </p:cNvSpPr>
          <p:nvPr>
            <p:ph type="sldNum" sz="quarter" idx="10"/>
          </p:nvPr>
        </p:nvSpPr>
        <p:spPr/>
        <p:txBody>
          <a:bodyPr/>
          <a:lstStyle/>
          <a:p>
            <a:fld id="{E63017E2-ED73-4689-A8AC-3E143B961BE9}"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Summing</a:t>
            </a:r>
            <a:r>
              <a:rPr lang="en-US" baseline="0" dirty="0"/>
              <a:t> up the resources that your agency has</a:t>
            </a:r>
          </a:p>
          <a:p>
            <a:r>
              <a:rPr lang="en-US" baseline="0" dirty="0"/>
              <a:t>Physical resources</a:t>
            </a:r>
          </a:p>
          <a:p>
            <a:r>
              <a:rPr lang="en-US" baseline="0" dirty="0"/>
              <a:t>	building</a:t>
            </a:r>
          </a:p>
          <a:p>
            <a:r>
              <a:rPr lang="en-US" baseline="0" dirty="0"/>
              <a:t>	computers</a:t>
            </a:r>
          </a:p>
          <a:p>
            <a:r>
              <a:rPr lang="en-US" baseline="0" dirty="0"/>
              <a:t>	website</a:t>
            </a:r>
          </a:p>
          <a:p>
            <a:r>
              <a:rPr lang="en-US" baseline="0" dirty="0"/>
              <a:t>Financial Resources</a:t>
            </a:r>
          </a:p>
          <a:p>
            <a:r>
              <a:rPr lang="en-US" baseline="0" dirty="0"/>
              <a:t>	cash on hand</a:t>
            </a:r>
          </a:p>
          <a:p>
            <a:r>
              <a:rPr lang="en-US" baseline="0" dirty="0"/>
              <a:t>	financial sponsors</a:t>
            </a:r>
          </a:p>
          <a:p>
            <a:r>
              <a:rPr lang="en-US" baseline="0" dirty="0"/>
              <a:t>Social Resources</a:t>
            </a:r>
          </a:p>
          <a:p>
            <a:r>
              <a:rPr lang="en-US" baseline="0" dirty="0"/>
              <a:t>	Community image</a:t>
            </a:r>
          </a:p>
          <a:p>
            <a:r>
              <a:rPr lang="en-US" baseline="0" dirty="0"/>
              <a:t>	social media</a:t>
            </a:r>
          </a:p>
          <a:p>
            <a:r>
              <a:rPr lang="en-US" baseline="0" dirty="0"/>
              <a:t>Intellectual resources</a:t>
            </a:r>
          </a:p>
          <a:p>
            <a:r>
              <a:rPr lang="en-US" baseline="0" dirty="0"/>
              <a:t>	typically includes patents</a:t>
            </a:r>
          </a:p>
          <a:p>
            <a:r>
              <a:rPr lang="en-US" baseline="0" dirty="0"/>
              <a:t>	one of the key intellectual resources that exist in a local non profit agency is insight into the needs of their </a:t>
            </a:r>
            <a:r>
              <a:rPr lang="en-US" baseline="0" dirty="0" err="1"/>
              <a:t>clientel</a:t>
            </a:r>
            <a:endParaRPr lang="en-US" baseline="0" dirty="0"/>
          </a:p>
          <a:p>
            <a:r>
              <a:rPr lang="en-US" baseline="0" dirty="0"/>
              <a:t>	</a:t>
            </a:r>
          </a:p>
        </p:txBody>
      </p:sp>
      <p:sp>
        <p:nvSpPr>
          <p:cNvPr id="4" name="Slide Number Placeholder 3"/>
          <p:cNvSpPr>
            <a:spLocks noGrp="1"/>
          </p:cNvSpPr>
          <p:nvPr>
            <p:ph type="sldNum" sz="quarter" idx="10"/>
          </p:nvPr>
        </p:nvSpPr>
        <p:spPr/>
        <p:txBody>
          <a:bodyPr/>
          <a:lstStyle/>
          <a:p>
            <a:fld id="{E63017E2-ED73-4689-A8AC-3E143B961BE9}"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benefits of collaboration</a:t>
            </a:r>
          </a:p>
          <a:p>
            <a:r>
              <a:rPr lang="en-US" dirty="0"/>
              <a:t>Methods of collaboration</a:t>
            </a:r>
          </a:p>
          <a:p>
            <a:r>
              <a:rPr lang="en-US" dirty="0"/>
              <a:t>	cost sharing</a:t>
            </a:r>
          </a:p>
          <a:p>
            <a:r>
              <a:rPr lang="en-US" dirty="0"/>
              <a:t>	significantly</a:t>
            </a:r>
            <a:r>
              <a:rPr lang="en-US" baseline="0" dirty="0"/>
              <a:t> expanded solutions</a:t>
            </a:r>
          </a:p>
          <a:p>
            <a:r>
              <a:rPr lang="en-US" baseline="0" dirty="0"/>
              <a:t>	wider target market</a:t>
            </a:r>
          </a:p>
          <a:p>
            <a:r>
              <a:rPr lang="en-US" baseline="0" dirty="0"/>
              <a:t>Example</a:t>
            </a:r>
          </a:p>
          <a:p>
            <a:r>
              <a:rPr lang="en-US" baseline="0" dirty="0"/>
              <a:t>Benefits</a:t>
            </a:r>
          </a:p>
          <a:p>
            <a:r>
              <a:rPr lang="en-US" baseline="0" dirty="0"/>
              <a:t>Show revenue chart where 1+1=3	</a:t>
            </a:r>
          </a:p>
          <a:p>
            <a:endParaRPr lang="en-US" baseline="0" dirty="0"/>
          </a:p>
          <a:p>
            <a:pPr>
              <a:buFont typeface="Arial" pitchFamily="34" charset="0"/>
              <a:buChar char="•"/>
            </a:pPr>
            <a:r>
              <a:rPr lang="en-US" dirty="0"/>
              <a:t>Generates wiser decisions</a:t>
            </a:r>
          </a:p>
          <a:p>
            <a:pPr>
              <a:buFont typeface="Arial" pitchFamily="34" charset="0"/>
              <a:buChar char="•"/>
            </a:pPr>
            <a:r>
              <a:rPr lang="en-US" dirty="0"/>
              <a:t>Produces more durable decisions</a:t>
            </a:r>
          </a:p>
          <a:p>
            <a:pPr>
              <a:buFont typeface="Arial" pitchFamily="34" charset="0"/>
              <a:buChar char="•"/>
            </a:pPr>
            <a:r>
              <a:rPr lang="en-US" dirty="0"/>
              <a:t>Fosters action</a:t>
            </a:r>
          </a:p>
          <a:p>
            <a:pPr>
              <a:buFont typeface="Arial" pitchFamily="34" charset="0"/>
              <a:buChar char="•"/>
            </a:pPr>
            <a:r>
              <a:rPr lang="en-US" dirty="0"/>
              <a:t>Builds social capital</a:t>
            </a:r>
          </a:p>
          <a:p>
            <a:pPr>
              <a:buFont typeface="Arial" pitchFamily="34" charset="0"/>
              <a:buChar char="•"/>
            </a:pPr>
            <a:r>
              <a:rPr lang="en-US" dirty="0"/>
              <a:t>Fosters ownership of collective problems and resources</a:t>
            </a:r>
          </a:p>
          <a:p>
            <a:pPr>
              <a:buFont typeface="Arial" pitchFamily="34" charset="0"/>
              <a:buChar char="•"/>
            </a:pPr>
            <a:r>
              <a:rPr lang="en-US" dirty="0"/>
              <a:t>Promotes change</a:t>
            </a:r>
          </a:p>
          <a:p>
            <a:endParaRPr lang="en-US" dirty="0"/>
          </a:p>
        </p:txBody>
      </p:sp>
      <p:sp>
        <p:nvSpPr>
          <p:cNvPr id="4" name="Slide Number Placeholder 3"/>
          <p:cNvSpPr>
            <a:spLocks noGrp="1"/>
          </p:cNvSpPr>
          <p:nvPr>
            <p:ph type="sldNum" sz="quarter" idx="10"/>
          </p:nvPr>
        </p:nvSpPr>
        <p:spPr/>
        <p:txBody>
          <a:bodyPr/>
          <a:lstStyle/>
          <a:p>
            <a:fld id="{E63017E2-ED73-4689-A8AC-3E143B961BE9}"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benefits of collaboration</a:t>
            </a:r>
          </a:p>
          <a:p>
            <a:r>
              <a:rPr lang="en-US" dirty="0"/>
              <a:t>Methods of collaboration</a:t>
            </a:r>
          </a:p>
          <a:p>
            <a:r>
              <a:rPr lang="en-US" dirty="0"/>
              <a:t>	cost sharing</a:t>
            </a:r>
          </a:p>
          <a:p>
            <a:r>
              <a:rPr lang="en-US" dirty="0"/>
              <a:t>	significantly</a:t>
            </a:r>
            <a:r>
              <a:rPr lang="en-US" baseline="0" dirty="0"/>
              <a:t> expanded solutions</a:t>
            </a:r>
          </a:p>
          <a:p>
            <a:r>
              <a:rPr lang="en-US" baseline="0" dirty="0"/>
              <a:t>	wider target market</a:t>
            </a:r>
          </a:p>
          <a:p>
            <a:r>
              <a:rPr lang="en-US" baseline="0" dirty="0"/>
              <a:t>Example</a:t>
            </a:r>
          </a:p>
          <a:p>
            <a:r>
              <a:rPr lang="en-US" baseline="0" dirty="0"/>
              <a:t>Benefits</a:t>
            </a:r>
          </a:p>
          <a:p>
            <a:r>
              <a:rPr lang="en-US" baseline="0" dirty="0"/>
              <a:t>Show revenue chart where 1+1=3	</a:t>
            </a:r>
          </a:p>
          <a:p>
            <a:endParaRPr lang="en-US" baseline="0" dirty="0"/>
          </a:p>
          <a:p>
            <a:pPr>
              <a:buFont typeface="Arial" pitchFamily="34" charset="0"/>
              <a:buChar char="•"/>
            </a:pPr>
            <a:r>
              <a:rPr lang="en-US" dirty="0"/>
              <a:t>Generates wiser decisions</a:t>
            </a:r>
          </a:p>
          <a:p>
            <a:pPr>
              <a:buFont typeface="Arial" pitchFamily="34" charset="0"/>
              <a:buChar char="•"/>
            </a:pPr>
            <a:r>
              <a:rPr lang="en-US" dirty="0"/>
              <a:t>Produces more durable decisions</a:t>
            </a:r>
          </a:p>
          <a:p>
            <a:pPr>
              <a:buFont typeface="Arial" pitchFamily="34" charset="0"/>
              <a:buChar char="•"/>
            </a:pPr>
            <a:r>
              <a:rPr lang="en-US" dirty="0"/>
              <a:t>Fosters action</a:t>
            </a:r>
          </a:p>
          <a:p>
            <a:pPr>
              <a:buFont typeface="Arial" pitchFamily="34" charset="0"/>
              <a:buChar char="•"/>
            </a:pPr>
            <a:r>
              <a:rPr lang="en-US" dirty="0"/>
              <a:t>Builds social capital</a:t>
            </a:r>
          </a:p>
          <a:p>
            <a:pPr>
              <a:buFont typeface="Arial" pitchFamily="34" charset="0"/>
              <a:buChar char="•"/>
            </a:pPr>
            <a:r>
              <a:rPr lang="en-US" dirty="0"/>
              <a:t>Fosters ownership of collective problems and resources</a:t>
            </a:r>
          </a:p>
          <a:p>
            <a:pPr>
              <a:buFont typeface="Arial" pitchFamily="34" charset="0"/>
              <a:buChar char="•"/>
            </a:pPr>
            <a:r>
              <a:rPr lang="en-US" dirty="0"/>
              <a:t>Promotes change</a:t>
            </a:r>
          </a:p>
          <a:p>
            <a:endParaRPr lang="en-US" dirty="0"/>
          </a:p>
        </p:txBody>
      </p:sp>
      <p:sp>
        <p:nvSpPr>
          <p:cNvPr id="4" name="Slide Number Placeholder 3"/>
          <p:cNvSpPr>
            <a:spLocks noGrp="1"/>
          </p:cNvSpPr>
          <p:nvPr>
            <p:ph type="sldNum" sz="quarter" idx="10"/>
          </p:nvPr>
        </p:nvSpPr>
        <p:spPr/>
        <p:txBody>
          <a:bodyPr/>
          <a:lstStyle/>
          <a:p>
            <a:fld id="{E63017E2-ED73-4689-A8AC-3E143B961BE9}"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3017E2-ED73-4689-A8AC-3E143B961BE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three financial statements give a snapshot of the organizations financial health over</a:t>
            </a:r>
            <a:r>
              <a:rPr lang="en-US" baseline="0" dirty="0"/>
              <a:t> the period reported on</a:t>
            </a:r>
            <a:endParaRPr lang="en-US" dirty="0"/>
          </a:p>
          <a:p>
            <a:r>
              <a:rPr lang="en-US" dirty="0"/>
              <a:t>	Statement of activities</a:t>
            </a:r>
            <a:r>
              <a:rPr lang="en-US" baseline="0" dirty="0"/>
              <a:t> (</a:t>
            </a:r>
            <a:r>
              <a:rPr lang="en-US" dirty="0"/>
              <a:t>income statement) – snapshot of the organizations</a:t>
            </a:r>
            <a:r>
              <a:rPr lang="en-US" baseline="0" dirty="0"/>
              <a:t> business operations</a:t>
            </a:r>
            <a:endParaRPr lang="en-US" dirty="0"/>
          </a:p>
          <a:p>
            <a:r>
              <a:rPr lang="en-US" dirty="0"/>
              <a:t>	</a:t>
            </a:r>
            <a:r>
              <a:rPr lang="en-US" baseline="0" dirty="0"/>
              <a:t>statement of financial position found (</a:t>
            </a:r>
            <a:r>
              <a:rPr lang="en-US" dirty="0"/>
              <a:t>Balance Sheet) – provides a snapshot</a:t>
            </a:r>
            <a:r>
              <a:rPr lang="en-US" baseline="0" dirty="0"/>
              <a:t> of an organizations assets, liabilities and owner’s equity </a:t>
            </a:r>
            <a:endParaRPr lang="en-US" dirty="0"/>
          </a:p>
          <a:p>
            <a:r>
              <a:rPr lang="en-US" dirty="0"/>
              <a:t>	Statement</a:t>
            </a:r>
            <a:r>
              <a:rPr lang="en-US" baseline="0" dirty="0"/>
              <a:t> of cash flows – provides a snapshot of cash activity in operating, investing and financing activities</a:t>
            </a:r>
          </a:p>
          <a:p>
            <a:r>
              <a:rPr lang="en-US" baseline="0" dirty="0"/>
              <a:t>A brief analysis of these statements can provide tremendous insight on the financial stability, operational efficiency, and overall sustainability of an organization. </a:t>
            </a:r>
            <a:endParaRPr lang="en-US" dirty="0"/>
          </a:p>
        </p:txBody>
      </p:sp>
      <p:sp>
        <p:nvSpPr>
          <p:cNvPr id="4" name="Slide Number Placeholder 3"/>
          <p:cNvSpPr>
            <a:spLocks noGrp="1"/>
          </p:cNvSpPr>
          <p:nvPr>
            <p:ph type="sldNum" sz="quarter" idx="10"/>
          </p:nvPr>
        </p:nvSpPr>
        <p:spPr/>
        <p:txBody>
          <a:bodyPr/>
          <a:lstStyle/>
          <a:p>
            <a:fld id="{E63017E2-ED73-4689-A8AC-3E143B961BE9}"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three financial statements give a snapshot of the organizations financial health over</a:t>
            </a:r>
            <a:r>
              <a:rPr lang="en-US" baseline="0" dirty="0"/>
              <a:t> the period reported on</a:t>
            </a:r>
            <a:endParaRPr lang="en-US" dirty="0"/>
          </a:p>
          <a:p>
            <a:r>
              <a:rPr lang="en-US" dirty="0"/>
              <a:t>	Statement of activities</a:t>
            </a:r>
            <a:r>
              <a:rPr lang="en-US" baseline="0" dirty="0"/>
              <a:t> (</a:t>
            </a:r>
            <a:r>
              <a:rPr lang="en-US" dirty="0"/>
              <a:t>income statement) – snapshot of the organizations</a:t>
            </a:r>
            <a:r>
              <a:rPr lang="en-US" baseline="0" dirty="0"/>
              <a:t> business operations</a:t>
            </a:r>
            <a:endParaRPr lang="en-US" dirty="0"/>
          </a:p>
          <a:p>
            <a:r>
              <a:rPr lang="en-US" dirty="0"/>
              <a:t>	</a:t>
            </a:r>
            <a:r>
              <a:rPr lang="en-US" baseline="0" dirty="0"/>
              <a:t>statement of financial position found (</a:t>
            </a:r>
            <a:r>
              <a:rPr lang="en-US" dirty="0"/>
              <a:t>Balance Sheet) – provides a snapshot</a:t>
            </a:r>
            <a:r>
              <a:rPr lang="en-US" baseline="0" dirty="0"/>
              <a:t> of an organizations assets, liabilities and owner’s equity </a:t>
            </a:r>
            <a:endParaRPr lang="en-US" dirty="0"/>
          </a:p>
          <a:p>
            <a:r>
              <a:rPr lang="en-US" dirty="0"/>
              <a:t>	Statement</a:t>
            </a:r>
            <a:r>
              <a:rPr lang="en-US" baseline="0" dirty="0"/>
              <a:t> of cash flows – provides a snapshot of cash activity in operating, investing and financing activities</a:t>
            </a:r>
          </a:p>
          <a:p>
            <a:r>
              <a:rPr lang="en-US" baseline="0" dirty="0"/>
              <a:t>A brief analysis of these statements can provide tremendous insight on the financial stability, operational efficiency, and overall sustainability of an organization. </a:t>
            </a:r>
            <a:endParaRPr lang="en-US" dirty="0"/>
          </a:p>
        </p:txBody>
      </p:sp>
      <p:sp>
        <p:nvSpPr>
          <p:cNvPr id="4" name="Slide Number Placeholder 3"/>
          <p:cNvSpPr>
            <a:spLocks noGrp="1"/>
          </p:cNvSpPr>
          <p:nvPr>
            <p:ph type="sldNum" sz="quarter" idx="10"/>
          </p:nvPr>
        </p:nvSpPr>
        <p:spPr/>
        <p:txBody>
          <a:bodyPr/>
          <a:lstStyle/>
          <a:p>
            <a:fld id="{E63017E2-ED73-4689-A8AC-3E143B961BE9}"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3017E2-ED73-4689-A8AC-3E143B961BE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3017E2-ED73-4689-A8AC-3E143B961BE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30D1D6-44A8-4285-8DB8-BF15F8182DC6}" type="slidenum">
              <a:rPr lang="en-US" smtClean="0"/>
              <a:pPr/>
              <a:t>5</a:t>
            </a:fld>
            <a:endParaRPr lang="en-US" dirty="0"/>
          </a:p>
        </p:txBody>
      </p:sp>
      <p:sp>
        <p:nvSpPr>
          <p:cNvPr id="33795" name="Header Placeholder 1"/>
          <p:cNvSpPr>
            <a:spLocks noGrp="1"/>
          </p:cNvSpPr>
          <p:nvPr>
            <p:ph type="hdr" sz="quarter"/>
          </p:nvPr>
        </p:nvSpPr>
        <p:spPr bwMode="auto">
          <a:noFill/>
          <a:ln>
            <a:miter lim="800000"/>
            <a:headEnd/>
            <a:tailEnd/>
          </a:ln>
        </p:spPr>
        <p:txBody>
          <a:bodyPr/>
          <a:lstStyle/>
          <a:p>
            <a:r>
              <a:rPr lang="en-US" dirty="0"/>
              <a:t>LRRC &amp; CHEMED</a:t>
            </a:r>
          </a:p>
        </p:txBody>
      </p:sp>
      <p:sp>
        <p:nvSpPr>
          <p:cNvPr id="33796" name="Slide Number Placeholder 6"/>
          <p:cNvSpPr txBox="1">
            <a:spLocks noGrp="1"/>
          </p:cNvSpPr>
          <p:nvPr/>
        </p:nvSpPr>
        <p:spPr bwMode="auto">
          <a:xfrm>
            <a:off x="3970938" y="8829967"/>
            <a:ext cx="3037840" cy="464820"/>
          </a:xfrm>
          <a:prstGeom prst="rect">
            <a:avLst/>
          </a:prstGeom>
          <a:noFill/>
          <a:ln w="9525">
            <a:noFill/>
            <a:miter lim="800000"/>
            <a:headEnd/>
            <a:tailEnd/>
          </a:ln>
        </p:spPr>
        <p:txBody>
          <a:bodyPr lIns="91435" tIns="45717" rIns="91435" bIns="45717" anchor="b"/>
          <a:lstStyle/>
          <a:p>
            <a:pPr algn="r" eaLnBrk="0" hangingPunct="0"/>
            <a:fld id="{E180CDE1-1BDE-4529-91DE-01C7E8340A2E}" type="slidenum">
              <a:rPr lang="en-US" sz="1200"/>
              <a:pPr algn="r" eaLnBrk="0" hangingPunct="0"/>
              <a:t>5</a:t>
            </a:fld>
            <a:endParaRPr lang="en-US" sz="1200" dirty="0"/>
          </a:p>
        </p:txBody>
      </p:sp>
      <p:sp>
        <p:nvSpPr>
          <p:cNvPr id="33797" name="Rectangle 2"/>
          <p:cNvSpPr>
            <a:spLocks noGrp="1" noRot="1" noChangeAspect="1" noTextEdit="1"/>
          </p:cNvSpPr>
          <p:nvPr>
            <p:ph type="sldImg"/>
          </p:nvPr>
        </p:nvSpPr>
        <p:spPr bwMode="auto">
          <a:noFill/>
          <a:ln>
            <a:solidFill>
              <a:srgbClr val="000000"/>
            </a:solidFill>
            <a:miter lim="800000"/>
            <a:headEnd/>
            <a:tailEnd/>
          </a:ln>
        </p:spPr>
      </p:sp>
      <p:sp>
        <p:nvSpPr>
          <p:cNvPr id="337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What is our agency’s mission</a:t>
            </a:r>
          </a:p>
          <a:p>
            <a:pPr>
              <a:buFont typeface="Arial" pitchFamily="34" charset="0"/>
              <a:buChar char="•"/>
            </a:pPr>
            <a:r>
              <a:rPr lang="en-US" dirty="0"/>
              <a:t>What are we looking to provide to achieve that mission</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An example is coke</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What is their mission</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What do they provide to achieve that mission</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Another example is Red Cross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Another example is Wal-Mart</a:t>
            </a:r>
          </a:p>
          <a:p>
            <a:pPr lvl="1">
              <a:buFont typeface="Arial" pitchFamily="34" charset="0"/>
              <a:buChar char="•"/>
            </a:pPr>
            <a:endParaRPr lang="en-US" dirty="0"/>
          </a:p>
          <a:p>
            <a:pPr>
              <a:buFont typeface="Arial" pitchFamily="34" charset="0"/>
              <a:buChar char="•"/>
            </a:pPr>
            <a:endParaRPr lang="en-US" dirty="0"/>
          </a:p>
          <a:p>
            <a:pPr>
              <a:buFont typeface="Arial" pitchFamily="34" charset="0"/>
              <a:buChar char="•"/>
            </a:pPr>
            <a:r>
              <a:rPr lang="en-US" dirty="0" err="1"/>
              <a:t>rty</a:t>
            </a: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63017E2-ED73-4689-A8AC-3E143B961BE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aspect of the business model</a:t>
            </a:r>
            <a:r>
              <a:rPr lang="en-US" baseline="0" dirty="0"/>
              <a:t> focuses on who the offer is to be made to</a:t>
            </a:r>
          </a:p>
          <a:p>
            <a:pPr>
              <a:buFont typeface="Arial" pitchFamily="34" charset="0"/>
              <a:buChar char="•"/>
            </a:pPr>
            <a:r>
              <a:rPr lang="en-US" baseline="0" dirty="0"/>
              <a:t>The difference between for profit and non-profit in this aspect</a:t>
            </a:r>
          </a:p>
          <a:p>
            <a:pPr>
              <a:buFont typeface="Arial" pitchFamily="34" charset="0"/>
              <a:buChar char="•"/>
            </a:pPr>
            <a:r>
              <a:rPr lang="en-US" baseline="0" dirty="0"/>
              <a:t>It’s important to understand that - </a:t>
            </a:r>
            <a:r>
              <a:rPr lang="en-US" dirty="0"/>
              <a:t>Non Profit agencies are essentially the tool</a:t>
            </a:r>
            <a:r>
              <a:rPr lang="en-US" baseline="0" dirty="0"/>
              <a:t> that is used by sponsors to outsource their own mission</a:t>
            </a:r>
          </a:p>
          <a:p>
            <a:pPr>
              <a:buFont typeface="Arial" pitchFamily="34" charset="0"/>
              <a:buChar char="•"/>
            </a:pPr>
            <a:r>
              <a:rPr lang="en-US" baseline="0" dirty="0"/>
              <a:t>Thus – the offer will  always be to two targets of the agency’s offer</a:t>
            </a:r>
          </a:p>
          <a:p>
            <a:pPr lvl="1">
              <a:buFont typeface="Arial" pitchFamily="34" charset="0"/>
              <a:buChar char="•"/>
            </a:pPr>
            <a:r>
              <a:rPr lang="en-US" baseline="0" dirty="0"/>
              <a:t>This is important when assessing the target market</a:t>
            </a:r>
          </a:p>
          <a:p>
            <a:pPr lvl="1">
              <a:buFont typeface="Arial" pitchFamily="34" charset="0"/>
              <a:buChar char="•"/>
            </a:pPr>
            <a:r>
              <a:rPr lang="en-US" baseline="0" dirty="0"/>
              <a:t>This provides two sources of potential funding</a:t>
            </a:r>
          </a:p>
          <a:p>
            <a:pPr lvl="1">
              <a:buFont typeface="Arial" pitchFamily="34" charset="0"/>
              <a:buChar char="•"/>
            </a:pPr>
            <a:r>
              <a:rPr lang="en-US" baseline="0" dirty="0"/>
              <a:t>Take the red cross example</a:t>
            </a:r>
          </a:p>
          <a:p>
            <a:pPr lvl="1">
              <a:buFont typeface="Arial" pitchFamily="34" charset="0"/>
              <a:buChar char="•"/>
            </a:pPr>
            <a:r>
              <a:rPr lang="en-US" baseline="0" dirty="0"/>
              <a:t>This is an important aspect that’s often overlooked in non-profits</a:t>
            </a:r>
          </a:p>
          <a:p>
            <a:pPr lvl="2">
              <a:buFont typeface="Arial" pitchFamily="34" charset="0"/>
              <a:buChar char="•"/>
            </a:pPr>
            <a:r>
              <a:rPr lang="en-US" baseline="0" dirty="0"/>
              <a:t>This is an offer that can be marketed to sponsors as well</a:t>
            </a:r>
          </a:p>
          <a:p>
            <a:pPr lvl="2">
              <a:buFont typeface="Arial" pitchFamily="34" charset="0"/>
              <a:buChar char="•"/>
            </a:pPr>
            <a:endParaRPr lang="en-US" baseline="0"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63017E2-ED73-4689-A8AC-3E143B961BE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Understanding your</a:t>
            </a:r>
            <a:r>
              <a:rPr lang="en-US" baseline="0" dirty="0"/>
              <a:t> target markets values</a:t>
            </a:r>
          </a:p>
          <a:p>
            <a:pPr>
              <a:buFont typeface="Arial" pitchFamily="34" charset="0"/>
              <a:buChar char="•"/>
            </a:pPr>
            <a:r>
              <a:rPr lang="en-US" baseline="0" dirty="0"/>
              <a:t>Understanding your target markets needs</a:t>
            </a:r>
          </a:p>
          <a:p>
            <a:pPr>
              <a:buFont typeface="Arial" pitchFamily="34" charset="0"/>
              <a:buChar char="•"/>
            </a:pPr>
            <a:r>
              <a:rPr lang="en-US" baseline="0" dirty="0"/>
              <a:t>Helps in providing better services </a:t>
            </a:r>
          </a:p>
          <a:p>
            <a:pPr>
              <a:buFont typeface="Arial" pitchFamily="34" charset="0"/>
              <a:buChar char="•"/>
            </a:pPr>
            <a:r>
              <a:rPr lang="en-US" baseline="0" dirty="0"/>
              <a:t>Helps in distributing the offer i.e. marketing</a:t>
            </a:r>
            <a:endParaRPr lang="en-US" dirty="0"/>
          </a:p>
        </p:txBody>
      </p:sp>
      <p:sp>
        <p:nvSpPr>
          <p:cNvPr id="4" name="Slide Number Placeholder 3"/>
          <p:cNvSpPr>
            <a:spLocks noGrp="1"/>
          </p:cNvSpPr>
          <p:nvPr>
            <p:ph type="sldNum" sz="quarter" idx="10"/>
          </p:nvPr>
        </p:nvSpPr>
        <p:spPr/>
        <p:txBody>
          <a:bodyPr/>
          <a:lstStyle/>
          <a:p>
            <a:fld id="{E63017E2-ED73-4689-A8AC-3E143B961BE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Crocs</a:t>
            </a:r>
          </a:p>
          <a:p>
            <a:pPr lvl="1">
              <a:buFont typeface="Arial" pitchFamily="34" charset="0"/>
              <a:buChar char="•"/>
            </a:pPr>
            <a:r>
              <a:rPr lang="en-US" dirty="0"/>
              <a:t>What is their offer</a:t>
            </a:r>
          </a:p>
          <a:p>
            <a:pPr lvl="1">
              <a:buFont typeface="Arial" pitchFamily="34" charset="0"/>
              <a:buChar char="•"/>
            </a:pPr>
            <a:r>
              <a:rPr lang="en-US" dirty="0"/>
              <a:t>What is needed provide their offer to the target market</a:t>
            </a:r>
          </a:p>
          <a:p>
            <a:pPr lvl="2">
              <a:buFont typeface="Arial" pitchFamily="34" charset="0"/>
              <a:buChar char="•"/>
            </a:pPr>
            <a:r>
              <a:rPr lang="en-US" dirty="0"/>
              <a:t>Footwear</a:t>
            </a:r>
            <a:r>
              <a:rPr lang="en-US" baseline="0" dirty="0"/>
              <a:t> designers</a:t>
            </a:r>
          </a:p>
          <a:p>
            <a:pPr lvl="2">
              <a:buFont typeface="Arial" pitchFamily="34" charset="0"/>
              <a:buChar char="•"/>
            </a:pPr>
            <a:r>
              <a:rPr lang="en-US" baseline="0" dirty="0"/>
              <a:t>A footwear manufacturer</a:t>
            </a:r>
          </a:p>
          <a:p>
            <a:pPr lvl="2">
              <a:buFont typeface="Arial" pitchFamily="34" charset="0"/>
              <a:buChar char="•"/>
            </a:pPr>
            <a:r>
              <a:rPr lang="en-US" baseline="0" dirty="0"/>
              <a:t>A means of communicating the offer to the target market</a:t>
            </a:r>
          </a:p>
          <a:p>
            <a:pPr lvl="2">
              <a:buFont typeface="Arial" pitchFamily="34" charset="0"/>
              <a:buChar char="•"/>
            </a:pPr>
            <a:r>
              <a:rPr lang="en-US" baseline="0" dirty="0"/>
              <a:t>A means to distribute the offer to the target market</a:t>
            </a:r>
          </a:p>
          <a:p>
            <a:pPr lvl="2">
              <a:buFont typeface="Arial" pitchFamily="34" charset="0"/>
              <a:buChar char="•"/>
            </a:pPr>
            <a:endParaRPr lang="en-US" baseline="0" dirty="0"/>
          </a:p>
          <a:p>
            <a:pPr lvl="1">
              <a:buFont typeface="Arial" pitchFamily="34" charset="0"/>
              <a:buChar char="•"/>
            </a:pPr>
            <a:r>
              <a:rPr lang="en-US" dirty="0"/>
              <a:t>Can Be broken down</a:t>
            </a:r>
            <a:r>
              <a:rPr lang="en-US" baseline="0" dirty="0"/>
              <a:t> into four categories</a:t>
            </a:r>
          </a:p>
          <a:p>
            <a:pPr lvl="2">
              <a:buFont typeface="Arial" pitchFamily="34" charset="0"/>
              <a:buChar char="•"/>
            </a:pPr>
            <a:r>
              <a:rPr lang="en-US" baseline="0" dirty="0"/>
              <a:t>Physical resources</a:t>
            </a:r>
          </a:p>
          <a:p>
            <a:pPr lvl="2">
              <a:buFont typeface="Arial" pitchFamily="34" charset="0"/>
              <a:buChar char="•"/>
            </a:pPr>
            <a:r>
              <a:rPr lang="en-US" baseline="0" dirty="0"/>
              <a:t>Financial resources</a:t>
            </a:r>
          </a:p>
          <a:p>
            <a:pPr lvl="2">
              <a:buFont typeface="Arial" pitchFamily="34" charset="0"/>
              <a:buChar char="•"/>
            </a:pPr>
            <a:r>
              <a:rPr lang="en-US" baseline="0" dirty="0"/>
              <a:t>Social resources</a:t>
            </a:r>
          </a:p>
          <a:p>
            <a:pPr lvl="2">
              <a:buFont typeface="Arial" pitchFamily="34" charset="0"/>
              <a:buChar char="•"/>
            </a:pPr>
            <a:r>
              <a:rPr lang="en-US" baseline="0" dirty="0"/>
              <a:t>Intellectual resources</a:t>
            </a: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63017E2-ED73-4689-A8AC-3E143B961BE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9EEC643B-43F2-4109-B00A-06414FE70317}" type="datetimeFigureOut">
              <a:rPr lang="en-US" smtClean="0"/>
              <a:pPr/>
              <a:t>3/1/2017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9FE0156-0B52-4710-ABB3-8314644F3D3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EC643B-43F2-4109-B00A-06414FE70317}" type="datetimeFigureOut">
              <a:rPr lang="en-US" smtClean="0"/>
              <a:pPr/>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E0156-0B52-4710-ABB3-8314644F3D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EC643B-43F2-4109-B00A-06414FE70317}" type="datetimeFigureOut">
              <a:rPr lang="en-US" smtClean="0"/>
              <a:pPr/>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E0156-0B52-4710-ABB3-8314644F3D3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5" descr="Chemed-logo"/>
          <p:cNvPicPr>
            <a:picLocks noChangeAspect="1"/>
          </p:cNvPicPr>
          <p:nvPr userDrawn="1"/>
        </p:nvPicPr>
        <p:blipFill>
          <a:blip r:embed="rId2" cstate="print">
            <a:clrChange>
              <a:clrFrom>
                <a:srgbClr val="FDFDFD"/>
              </a:clrFrom>
              <a:clrTo>
                <a:srgbClr val="FDFDFD">
                  <a:alpha val="0"/>
                </a:srgbClr>
              </a:clrTo>
            </a:clrChange>
            <a:duotone>
              <a:schemeClr val="bg2">
                <a:shade val="45000"/>
                <a:satMod val="135000"/>
              </a:schemeClr>
              <a:prstClr val="white"/>
            </a:duotone>
            <a:lum bright="20000" contrast="-10000"/>
          </a:blip>
          <a:srcRect l="37198" r="36792" b="56366"/>
          <a:stretch>
            <a:fillRect/>
          </a:stretch>
        </p:blipFill>
        <p:spPr bwMode="auto">
          <a:xfrm>
            <a:off x="1676400" y="1228954"/>
            <a:ext cx="5902284" cy="5171846"/>
          </a:xfrm>
          <a:prstGeom prst="rect">
            <a:avLst/>
          </a:prstGeom>
          <a:noFill/>
          <a:ln w="9525">
            <a:noFill/>
            <a:miter lim="800000"/>
            <a:headEnd/>
            <a:tailEnd/>
          </a:ln>
        </p:spPr>
      </p:pic>
      <p:pic>
        <p:nvPicPr>
          <p:cNvPr id="3" name="Picture 2" descr="LRRC logo 200x7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2800" y="290720"/>
            <a:ext cx="1651000" cy="699880"/>
          </a:xfrm>
          <a:prstGeom prst="rect">
            <a:avLst/>
          </a:prstGeom>
          <a:noFill/>
          <a:ln w="9525">
            <a:noFill/>
            <a:miter lim="800000"/>
            <a:headEnd/>
            <a:tailEnd/>
          </a:ln>
        </p:spPr>
      </p:pic>
      <p:sp>
        <p:nvSpPr>
          <p:cNvPr id="4" name="Rectangle 3"/>
          <p:cNvSpPr/>
          <p:nvPr userDrawn="1"/>
        </p:nvSpPr>
        <p:spPr>
          <a:xfrm>
            <a:off x="228600" y="152400"/>
            <a:ext cx="8686800" cy="65532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5" descr="Chemed-logo"/>
          <p:cNvPicPr>
            <a:picLocks noChangeAspect="1"/>
          </p:cNvPicPr>
          <p:nvPr userDrawn="1"/>
        </p:nvPicPr>
        <p:blipFill>
          <a:blip r:embed="rId2" cstate="print">
            <a:clrChange>
              <a:clrFrom>
                <a:srgbClr val="FDFDFD"/>
              </a:clrFrom>
              <a:clrTo>
                <a:srgbClr val="FDFDFD">
                  <a:alpha val="0"/>
                </a:srgbClr>
              </a:clrTo>
            </a:clrChange>
            <a:duotone>
              <a:schemeClr val="bg2">
                <a:shade val="45000"/>
                <a:satMod val="135000"/>
              </a:schemeClr>
              <a:prstClr val="white"/>
            </a:duotone>
            <a:lum bright="20000" contrast="-10000"/>
          </a:blip>
          <a:srcRect l="37198" r="36792" b="56366"/>
          <a:stretch>
            <a:fillRect/>
          </a:stretch>
        </p:blipFill>
        <p:spPr bwMode="auto">
          <a:xfrm>
            <a:off x="1676400" y="1228954"/>
            <a:ext cx="5902284" cy="5171846"/>
          </a:xfrm>
          <a:prstGeom prst="rect">
            <a:avLst/>
          </a:prstGeom>
          <a:noFill/>
          <a:ln w="9525">
            <a:noFill/>
            <a:miter lim="800000"/>
            <a:headEnd/>
            <a:tailEnd/>
          </a:ln>
        </p:spPr>
      </p:pic>
      <p:pic>
        <p:nvPicPr>
          <p:cNvPr id="3" name="Picture 2" descr="LRRC logo 200x7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2800" y="290720"/>
            <a:ext cx="1651000" cy="699880"/>
          </a:xfrm>
          <a:prstGeom prst="rect">
            <a:avLst/>
          </a:prstGeom>
          <a:noFill/>
          <a:ln w="9525">
            <a:noFill/>
            <a:miter lim="800000"/>
            <a:headEnd/>
            <a:tailEnd/>
          </a:ln>
        </p:spPr>
      </p:pic>
      <p:sp>
        <p:nvSpPr>
          <p:cNvPr id="4" name="Rectangle 3"/>
          <p:cNvSpPr/>
          <p:nvPr userDrawn="1"/>
        </p:nvSpPr>
        <p:spPr>
          <a:xfrm>
            <a:off x="228600" y="152400"/>
            <a:ext cx="8686800" cy="65532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5" descr="Chemed-logo"/>
          <p:cNvPicPr>
            <a:picLocks noChangeAspect="1"/>
          </p:cNvPicPr>
          <p:nvPr userDrawn="1"/>
        </p:nvPicPr>
        <p:blipFill>
          <a:blip r:embed="rId2" cstate="print">
            <a:clrChange>
              <a:clrFrom>
                <a:srgbClr val="FDFDFD"/>
              </a:clrFrom>
              <a:clrTo>
                <a:srgbClr val="FDFDFD">
                  <a:alpha val="0"/>
                </a:srgbClr>
              </a:clrTo>
            </a:clrChange>
            <a:duotone>
              <a:schemeClr val="bg2">
                <a:shade val="45000"/>
                <a:satMod val="135000"/>
              </a:schemeClr>
              <a:prstClr val="white"/>
            </a:duotone>
            <a:lum bright="20000" contrast="-10000"/>
          </a:blip>
          <a:srcRect l="37198" r="36792" b="56366"/>
          <a:stretch>
            <a:fillRect/>
          </a:stretch>
        </p:blipFill>
        <p:spPr bwMode="auto">
          <a:xfrm>
            <a:off x="1676400" y="1228954"/>
            <a:ext cx="5902284" cy="5171846"/>
          </a:xfrm>
          <a:prstGeom prst="rect">
            <a:avLst/>
          </a:prstGeom>
          <a:noFill/>
          <a:ln w="9525">
            <a:noFill/>
            <a:miter lim="800000"/>
            <a:headEnd/>
            <a:tailEnd/>
          </a:ln>
        </p:spPr>
      </p:pic>
      <p:pic>
        <p:nvPicPr>
          <p:cNvPr id="3" name="Picture 2" descr="LRRC logo 200x7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2800" y="290720"/>
            <a:ext cx="1651000" cy="699880"/>
          </a:xfrm>
          <a:prstGeom prst="rect">
            <a:avLst/>
          </a:prstGeom>
          <a:noFill/>
          <a:ln w="9525">
            <a:noFill/>
            <a:miter lim="800000"/>
            <a:headEnd/>
            <a:tailEnd/>
          </a:ln>
        </p:spPr>
      </p:pic>
      <p:sp>
        <p:nvSpPr>
          <p:cNvPr id="4" name="Rectangle 3"/>
          <p:cNvSpPr/>
          <p:nvPr userDrawn="1"/>
        </p:nvSpPr>
        <p:spPr>
          <a:xfrm>
            <a:off x="228600" y="152400"/>
            <a:ext cx="8686800" cy="65532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5" descr="Chemed-logo"/>
          <p:cNvPicPr>
            <a:picLocks noChangeAspect="1"/>
          </p:cNvPicPr>
          <p:nvPr userDrawn="1"/>
        </p:nvPicPr>
        <p:blipFill>
          <a:blip r:embed="rId2" cstate="print">
            <a:clrChange>
              <a:clrFrom>
                <a:srgbClr val="FDFDFD"/>
              </a:clrFrom>
              <a:clrTo>
                <a:srgbClr val="FDFDFD">
                  <a:alpha val="0"/>
                </a:srgbClr>
              </a:clrTo>
            </a:clrChange>
            <a:duotone>
              <a:schemeClr val="bg2">
                <a:shade val="45000"/>
                <a:satMod val="135000"/>
              </a:schemeClr>
              <a:prstClr val="white"/>
            </a:duotone>
            <a:lum bright="20000" contrast="-10000"/>
          </a:blip>
          <a:srcRect l="37198" r="36792" b="56366"/>
          <a:stretch>
            <a:fillRect/>
          </a:stretch>
        </p:blipFill>
        <p:spPr bwMode="auto">
          <a:xfrm>
            <a:off x="1676400" y="1228954"/>
            <a:ext cx="5902284" cy="5171846"/>
          </a:xfrm>
          <a:prstGeom prst="rect">
            <a:avLst/>
          </a:prstGeom>
          <a:noFill/>
          <a:ln w="9525">
            <a:noFill/>
            <a:miter lim="800000"/>
            <a:headEnd/>
            <a:tailEnd/>
          </a:ln>
        </p:spPr>
      </p:pic>
      <p:pic>
        <p:nvPicPr>
          <p:cNvPr id="3" name="Picture 2" descr="LRRC logo 200x7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2800" y="290720"/>
            <a:ext cx="1651000" cy="699880"/>
          </a:xfrm>
          <a:prstGeom prst="rect">
            <a:avLst/>
          </a:prstGeom>
          <a:noFill/>
          <a:ln w="9525">
            <a:noFill/>
            <a:miter lim="800000"/>
            <a:headEnd/>
            <a:tailEnd/>
          </a:ln>
        </p:spPr>
      </p:pic>
      <p:sp>
        <p:nvSpPr>
          <p:cNvPr id="4" name="Rectangle 3"/>
          <p:cNvSpPr/>
          <p:nvPr userDrawn="1"/>
        </p:nvSpPr>
        <p:spPr>
          <a:xfrm>
            <a:off x="228600" y="152400"/>
            <a:ext cx="8686800" cy="65532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5" descr="Chemed-logo"/>
          <p:cNvPicPr>
            <a:picLocks noChangeAspect="1"/>
          </p:cNvPicPr>
          <p:nvPr userDrawn="1"/>
        </p:nvPicPr>
        <p:blipFill>
          <a:blip r:embed="rId2" cstate="print">
            <a:clrChange>
              <a:clrFrom>
                <a:srgbClr val="FDFDFD"/>
              </a:clrFrom>
              <a:clrTo>
                <a:srgbClr val="FDFDFD">
                  <a:alpha val="0"/>
                </a:srgbClr>
              </a:clrTo>
            </a:clrChange>
            <a:duotone>
              <a:schemeClr val="bg2">
                <a:shade val="45000"/>
                <a:satMod val="135000"/>
              </a:schemeClr>
              <a:prstClr val="white"/>
            </a:duotone>
            <a:lum bright="20000" contrast="-10000"/>
          </a:blip>
          <a:srcRect l="37198" r="36792" b="56366"/>
          <a:stretch>
            <a:fillRect/>
          </a:stretch>
        </p:blipFill>
        <p:spPr bwMode="auto">
          <a:xfrm>
            <a:off x="1676400" y="1228954"/>
            <a:ext cx="5902284" cy="5171846"/>
          </a:xfrm>
          <a:prstGeom prst="rect">
            <a:avLst/>
          </a:prstGeom>
          <a:noFill/>
          <a:ln w="9525">
            <a:noFill/>
            <a:miter lim="800000"/>
            <a:headEnd/>
            <a:tailEnd/>
          </a:ln>
        </p:spPr>
      </p:pic>
      <p:pic>
        <p:nvPicPr>
          <p:cNvPr id="3" name="Picture 2" descr="LRRC logo 200x7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2800" y="290720"/>
            <a:ext cx="1651000" cy="699880"/>
          </a:xfrm>
          <a:prstGeom prst="rect">
            <a:avLst/>
          </a:prstGeom>
          <a:noFill/>
          <a:ln w="9525">
            <a:noFill/>
            <a:miter lim="800000"/>
            <a:headEnd/>
            <a:tailEnd/>
          </a:ln>
        </p:spPr>
      </p:pic>
      <p:sp>
        <p:nvSpPr>
          <p:cNvPr id="4" name="Rectangle 3"/>
          <p:cNvSpPr/>
          <p:nvPr userDrawn="1"/>
        </p:nvSpPr>
        <p:spPr>
          <a:xfrm>
            <a:off x="228600" y="152400"/>
            <a:ext cx="8686800" cy="65532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2" name="Picture 5" descr="Chemed-logo"/>
          <p:cNvPicPr>
            <a:picLocks noChangeAspect="1"/>
          </p:cNvPicPr>
          <p:nvPr userDrawn="1"/>
        </p:nvPicPr>
        <p:blipFill>
          <a:blip r:embed="rId2" cstate="print">
            <a:clrChange>
              <a:clrFrom>
                <a:srgbClr val="FDFDFD"/>
              </a:clrFrom>
              <a:clrTo>
                <a:srgbClr val="FDFDFD">
                  <a:alpha val="0"/>
                </a:srgbClr>
              </a:clrTo>
            </a:clrChange>
            <a:duotone>
              <a:schemeClr val="bg2">
                <a:shade val="45000"/>
                <a:satMod val="135000"/>
              </a:schemeClr>
              <a:prstClr val="white"/>
            </a:duotone>
            <a:lum bright="20000" contrast="-10000"/>
          </a:blip>
          <a:srcRect l="37198" r="36792" b="56366"/>
          <a:stretch>
            <a:fillRect/>
          </a:stretch>
        </p:blipFill>
        <p:spPr bwMode="auto">
          <a:xfrm>
            <a:off x="1676400" y="1228954"/>
            <a:ext cx="5902284" cy="5171846"/>
          </a:xfrm>
          <a:prstGeom prst="rect">
            <a:avLst/>
          </a:prstGeom>
          <a:noFill/>
          <a:ln w="9525">
            <a:noFill/>
            <a:miter lim="800000"/>
            <a:headEnd/>
            <a:tailEnd/>
          </a:ln>
        </p:spPr>
      </p:pic>
      <p:pic>
        <p:nvPicPr>
          <p:cNvPr id="3" name="Picture 2" descr="LRRC logo 200x7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2800" y="290720"/>
            <a:ext cx="1651000" cy="699880"/>
          </a:xfrm>
          <a:prstGeom prst="rect">
            <a:avLst/>
          </a:prstGeom>
          <a:noFill/>
          <a:ln w="9525">
            <a:noFill/>
            <a:miter lim="800000"/>
            <a:headEnd/>
            <a:tailEnd/>
          </a:ln>
        </p:spPr>
      </p:pic>
      <p:sp>
        <p:nvSpPr>
          <p:cNvPr id="4" name="Rectangle 3"/>
          <p:cNvSpPr/>
          <p:nvPr userDrawn="1"/>
        </p:nvSpPr>
        <p:spPr>
          <a:xfrm>
            <a:off x="228600" y="152400"/>
            <a:ext cx="8686800" cy="65532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2" name="Picture 5" descr="Chemed-logo"/>
          <p:cNvPicPr>
            <a:picLocks noChangeAspect="1"/>
          </p:cNvPicPr>
          <p:nvPr userDrawn="1"/>
        </p:nvPicPr>
        <p:blipFill>
          <a:blip r:embed="rId2" cstate="print">
            <a:clrChange>
              <a:clrFrom>
                <a:srgbClr val="FDFDFD"/>
              </a:clrFrom>
              <a:clrTo>
                <a:srgbClr val="FDFDFD">
                  <a:alpha val="0"/>
                </a:srgbClr>
              </a:clrTo>
            </a:clrChange>
            <a:duotone>
              <a:schemeClr val="bg2">
                <a:shade val="45000"/>
                <a:satMod val="135000"/>
              </a:schemeClr>
              <a:prstClr val="white"/>
            </a:duotone>
            <a:lum bright="20000" contrast="-10000"/>
          </a:blip>
          <a:srcRect l="37198" r="36792" b="56366"/>
          <a:stretch>
            <a:fillRect/>
          </a:stretch>
        </p:blipFill>
        <p:spPr bwMode="auto">
          <a:xfrm>
            <a:off x="1676400" y="1228954"/>
            <a:ext cx="5902284" cy="5171846"/>
          </a:xfrm>
          <a:prstGeom prst="rect">
            <a:avLst/>
          </a:prstGeom>
          <a:noFill/>
          <a:ln w="9525">
            <a:noFill/>
            <a:miter lim="800000"/>
            <a:headEnd/>
            <a:tailEnd/>
          </a:ln>
        </p:spPr>
      </p:pic>
      <p:pic>
        <p:nvPicPr>
          <p:cNvPr id="3" name="Picture 2" descr="LRRC logo 200x7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2800" y="290720"/>
            <a:ext cx="1651000" cy="699880"/>
          </a:xfrm>
          <a:prstGeom prst="rect">
            <a:avLst/>
          </a:prstGeom>
          <a:noFill/>
          <a:ln w="9525">
            <a:noFill/>
            <a:miter lim="800000"/>
            <a:headEnd/>
            <a:tailEnd/>
          </a:ln>
        </p:spPr>
      </p:pic>
      <p:sp>
        <p:nvSpPr>
          <p:cNvPr id="4" name="Rectangle 3"/>
          <p:cNvSpPr/>
          <p:nvPr userDrawn="1"/>
        </p:nvSpPr>
        <p:spPr>
          <a:xfrm>
            <a:off x="228600" y="152400"/>
            <a:ext cx="8686800" cy="65532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2" name="Picture 5" descr="Chemed-logo"/>
          <p:cNvPicPr>
            <a:picLocks noChangeAspect="1"/>
          </p:cNvPicPr>
          <p:nvPr userDrawn="1"/>
        </p:nvPicPr>
        <p:blipFill>
          <a:blip r:embed="rId2" cstate="print">
            <a:clrChange>
              <a:clrFrom>
                <a:srgbClr val="FDFDFD"/>
              </a:clrFrom>
              <a:clrTo>
                <a:srgbClr val="FDFDFD">
                  <a:alpha val="0"/>
                </a:srgbClr>
              </a:clrTo>
            </a:clrChange>
            <a:duotone>
              <a:schemeClr val="bg2">
                <a:shade val="45000"/>
                <a:satMod val="135000"/>
              </a:schemeClr>
              <a:prstClr val="white"/>
            </a:duotone>
            <a:lum bright="20000" contrast="-10000"/>
          </a:blip>
          <a:srcRect l="37198" r="36792" b="56366"/>
          <a:stretch>
            <a:fillRect/>
          </a:stretch>
        </p:blipFill>
        <p:spPr bwMode="auto">
          <a:xfrm>
            <a:off x="1676400" y="1228954"/>
            <a:ext cx="5902284" cy="5171846"/>
          </a:xfrm>
          <a:prstGeom prst="rect">
            <a:avLst/>
          </a:prstGeom>
          <a:noFill/>
          <a:ln w="9525">
            <a:noFill/>
            <a:miter lim="800000"/>
            <a:headEnd/>
            <a:tailEnd/>
          </a:ln>
        </p:spPr>
      </p:pic>
      <p:pic>
        <p:nvPicPr>
          <p:cNvPr id="3" name="Picture 2" descr="LRRC logo 200x7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2800" y="290720"/>
            <a:ext cx="1651000" cy="699880"/>
          </a:xfrm>
          <a:prstGeom prst="rect">
            <a:avLst/>
          </a:prstGeom>
          <a:noFill/>
          <a:ln w="9525">
            <a:noFill/>
            <a:miter lim="800000"/>
            <a:headEnd/>
            <a:tailEnd/>
          </a:ln>
        </p:spPr>
      </p:pic>
      <p:sp>
        <p:nvSpPr>
          <p:cNvPr id="4" name="Rectangle 3"/>
          <p:cNvSpPr/>
          <p:nvPr userDrawn="1"/>
        </p:nvSpPr>
        <p:spPr>
          <a:xfrm>
            <a:off x="228600" y="152400"/>
            <a:ext cx="8686800" cy="65532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EC643B-43F2-4109-B00A-06414FE70317}" type="datetimeFigureOut">
              <a:rPr lang="en-US" smtClean="0"/>
              <a:pPr/>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E0156-0B52-4710-ABB3-8314644F3D3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2" name="Picture 5" descr="Chemed-logo"/>
          <p:cNvPicPr>
            <a:picLocks noChangeAspect="1"/>
          </p:cNvPicPr>
          <p:nvPr userDrawn="1"/>
        </p:nvPicPr>
        <p:blipFill>
          <a:blip r:embed="rId2" cstate="print">
            <a:clrChange>
              <a:clrFrom>
                <a:srgbClr val="FDFDFD"/>
              </a:clrFrom>
              <a:clrTo>
                <a:srgbClr val="FDFDFD">
                  <a:alpha val="0"/>
                </a:srgbClr>
              </a:clrTo>
            </a:clrChange>
            <a:duotone>
              <a:schemeClr val="bg2">
                <a:shade val="45000"/>
                <a:satMod val="135000"/>
              </a:schemeClr>
              <a:prstClr val="white"/>
            </a:duotone>
            <a:lum bright="20000" contrast="-10000"/>
          </a:blip>
          <a:srcRect l="37198" r="36792" b="56366"/>
          <a:stretch>
            <a:fillRect/>
          </a:stretch>
        </p:blipFill>
        <p:spPr bwMode="auto">
          <a:xfrm>
            <a:off x="1676400" y="1228954"/>
            <a:ext cx="5902284" cy="5171846"/>
          </a:xfrm>
          <a:prstGeom prst="rect">
            <a:avLst/>
          </a:prstGeom>
          <a:noFill/>
          <a:ln w="9525">
            <a:noFill/>
            <a:miter lim="800000"/>
            <a:headEnd/>
            <a:tailEnd/>
          </a:ln>
        </p:spPr>
      </p:pic>
      <p:pic>
        <p:nvPicPr>
          <p:cNvPr id="3" name="Picture 2" descr="LRRC logo 200x7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2800" y="290720"/>
            <a:ext cx="1651000" cy="699880"/>
          </a:xfrm>
          <a:prstGeom prst="rect">
            <a:avLst/>
          </a:prstGeom>
          <a:noFill/>
          <a:ln w="9525">
            <a:noFill/>
            <a:miter lim="800000"/>
            <a:headEnd/>
            <a:tailEnd/>
          </a:ln>
        </p:spPr>
      </p:pic>
      <p:sp>
        <p:nvSpPr>
          <p:cNvPr id="4" name="Rectangle 3"/>
          <p:cNvSpPr/>
          <p:nvPr userDrawn="1"/>
        </p:nvSpPr>
        <p:spPr>
          <a:xfrm>
            <a:off x="228600" y="152400"/>
            <a:ext cx="8686800" cy="65532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2" name="Picture 5" descr="Chemed-logo"/>
          <p:cNvPicPr>
            <a:picLocks noChangeAspect="1"/>
          </p:cNvPicPr>
          <p:nvPr userDrawn="1"/>
        </p:nvPicPr>
        <p:blipFill>
          <a:blip r:embed="rId2" cstate="print">
            <a:clrChange>
              <a:clrFrom>
                <a:srgbClr val="FDFDFD"/>
              </a:clrFrom>
              <a:clrTo>
                <a:srgbClr val="FDFDFD">
                  <a:alpha val="0"/>
                </a:srgbClr>
              </a:clrTo>
            </a:clrChange>
            <a:duotone>
              <a:schemeClr val="bg2">
                <a:shade val="45000"/>
                <a:satMod val="135000"/>
              </a:schemeClr>
              <a:prstClr val="white"/>
            </a:duotone>
            <a:lum bright="20000" contrast="-10000"/>
          </a:blip>
          <a:srcRect l="37198" r="36792" b="56366"/>
          <a:stretch>
            <a:fillRect/>
          </a:stretch>
        </p:blipFill>
        <p:spPr bwMode="auto">
          <a:xfrm>
            <a:off x="1676400" y="1228954"/>
            <a:ext cx="5902284" cy="5171846"/>
          </a:xfrm>
          <a:prstGeom prst="rect">
            <a:avLst/>
          </a:prstGeom>
          <a:noFill/>
          <a:ln w="9525">
            <a:noFill/>
            <a:miter lim="800000"/>
            <a:headEnd/>
            <a:tailEnd/>
          </a:ln>
        </p:spPr>
      </p:pic>
      <p:pic>
        <p:nvPicPr>
          <p:cNvPr id="3" name="Picture 2" descr="LRRC logo 200x7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2800" y="290720"/>
            <a:ext cx="1651000" cy="699880"/>
          </a:xfrm>
          <a:prstGeom prst="rect">
            <a:avLst/>
          </a:prstGeom>
          <a:noFill/>
          <a:ln w="9525">
            <a:noFill/>
            <a:miter lim="800000"/>
            <a:headEnd/>
            <a:tailEnd/>
          </a:ln>
        </p:spPr>
      </p:pic>
      <p:sp>
        <p:nvSpPr>
          <p:cNvPr id="4" name="Rectangle 3"/>
          <p:cNvSpPr/>
          <p:nvPr userDrawn="1"/>
        </p:nvSpPr>
        <p:spPr>
          <a:xfrm>
            <a:off x="228600" y="152400"/>
            <a:ext cx="8686800" cy="65532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2" name="Picture 5" descr="Chemed-logo"/>
          <p:cNvPicPr>
            <a:picLocks noChangeAspect="1"/>
          </p:cNvPicPr>
          <p:nvPr userDrawn="1"/>
        </p:nvPicPr>
        <p:blipFill>
          <a:blip r:embed="rId2" cstate="print">
            <a:clrChange>
              <a:clrFrom>
                <a:srgbClr val="FDFDFD"/>
              </a:clrFrom>
              <a:clrTo>
                <a:srgbClr val="FDFDFD">
                  <a:alpha val="0"/>
                </a:srgbClr>
              </a:clrTo>
            </a:clrChange>
            <a:duotone>
              <a:schemeClr val="bg2">
                <a:shade val="45000"/>
                <a:satMod val="135000"/>
              </a:schemeClr>
              <a:prstClr val="white"/>
            </a:duotone>
            <a:lum bright="20000" contrast="-10000"/>
          </a:blip>
          <a:srcRect l="37198" r="36792" b="56366"/>
          <a:stretch>
            <a:fillRect/>
          </a:stretch>
        </p:blipFill>
        <p:spPr bwMode="auto">
          <a:xfrm>
            <a:off x="1676400" y="1228954"/>
            <a:ext cx="5902284" cy="5171846"/>
          </a:xfrm>
          <a:prstGeom prst="rect">
            <a:avLst/>
          </a:prstGeom>
          <a:noFill/>
          <a:ln w="9525">
            <a:noFill/>
            <a:miter lim="800000"/>
            <a:headEnd/>
            <a:tailEnd/>
          </a:ln>
        </p:spPr>
      </p:pic>
      <p:pic>
        <p:nvPicPr>
          <p:cNvPr id="3" name="Picture 2" descr="LRRC logo 200x7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2800" y="290720"/>
            <a:ext cx="1651000" cy="699880"/>
          </a:xfrm>
          <a:prstGeom prst="rect">
            <a:avLst/>
          </a:prstGeom>
          <a:noFill/>
          <a:ln w="9525">
            <a:noFill/>
            <a:miter lim="800000"/>
            <a:headEnd/>
            <a:tailEnd/>
          </a:ln>
        </p:spPr>
      </p:pic>
      <p:sp>
        <p:nvSpPr>
          <p:cNvPr id="4" name="Rectangle 3"/>
          <p:cNvSpPr/>
          <p:nvPr userDrawn="1"/>
        </p:nvSpPr>
        <p:spPr>
          <a:xfrm>
            <a:off x="228600" y="152400"/>
            <a:ext cx="8686800" cy="65532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2" name="Picture 5" descr="Chemed-logo"/>
          <p:cNvPicPr>
            <a:picLocks noChangeAspect="1"/>
          </p:cNvPicPr>
          <p:nvPr userDrawn="1"/>
        </p:nvPicPr>
        <p:blipFill>
          <a:blip r:embed="rId2" cstate="print">
            <a:clrChange>
              <a:clrFrom>
                <a:srgbClr val="FDFDFD"/>
              </a:clrFrom>
              <a:clrTo>
                <a:srgbClr val="FDFDFD">
                  <a:alpha val="0"/>
                </a:srgbClr>
              </a:clrTo>
            </a:clrChange>
            <a:duotone>
              <a:schemeClr val="bg2">
                <a:shade val="45000"/>
                <a:satMod val="135000"/>
              </a:schemeClr>
              <a:prstClr val="white"/>
            </a:duotone>
            <a:lum bright="20000" contrast="-10000"/>
          </a:blip>
          <a:srcRect l="37198" r="36792" b="56366"/>
          <a:stretch>
            <a:fillRect/>
          </a:stretch>
        </p:blipFill>
        <p:spPr bwMode="auto">
          <a:xfrm>
            <a:off x="1676400" y="1228954"/>
            <a:ext cx="5902284" cy="5171846"/>
          </a:xfrm>
          <a:prstGeom prst="rect">
            <a:avLst/>
          </a:prstGeom>
          <a:noFill/>
          <a:ln w="9525">
            <a:noFill/>
            <a:miter lim="800000"/>
            <a:headEnd/>
            <a:tailEnd/>
          </a:ln>
        </p:spPr>
      </p:pic>
      <p:pic>
        <p:nvPicPr>
          <p:cNvPr id="3" name="Picture 2" descr="LRRC logo 200x7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2800" y="290720"/>
            <a:ext cx="1651000" cy="699880"/>
          </a:xfrm>
          <a:prstGeom prst="rect">
            <a:avLst/>
          </a:prstGeom>
          <a:noFill/>
          <a:ln w="9525">
            <a:noFill/>
            <a:miter lim="800000"/>
            <a:headEnd/>
            <a:tailEnd/>
          </a:ln>
        </p:spPr>
      </p:pic>
      <p:sp>
        <p:nvSpPr>
          <p:cNvPr id="4" name="Rectangle 3"/>
          <p:cNvSpPr/>
          <p:nvPr userDrawn="1"/>
        </p:nvSpPr>
        <p:spPr>
          <a:xfrm>
            <a:off x="228600" y="152400"/>
            <a:ext cx="8686800" cy="65532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2" name="Picture 5" descr="Chemed-logo"/>
          <p:cNvPicPr>
            <a:picLocks noChangeAspect="1"/>
          </p:cNvPicPr>
          <p:nvPr userDrawn="1"/>
        </p:nvPicPr>
        <p:blipFill>
          <a:blip r:embed="rId2" cstate="print">
            <a:clrChange>
              <a:clrFrom>
                <a:srgbClr val="FDFDFD"/>
              </a:clrFrom>
              <a:clrTo>
                <a:srgbClr val="FDFDFD">
                  <a:alpha val="0"/>
                </a:srgbClr>
              </a:clrTo>
            </a:clrChange>
            <a:duotone>
              <a:schemeClr val="bg2">
                <a:shade val="45000"/>
                <a:satMod val="135000"/>
              </a:schemeClr>
              <a:prstClr val="white"/>
            </a:duotone>
            <a:lum bright="20000" contrast="-10000"/>
          </a:blip>
          <a:srcRect l="37198" r="36792" b="56366"/>
          <a:stretch>
            <a:fillRect/>
          </a:stretch>
        </p:blipFill>
        <p:spPr bwMode="auto">
          <a:xfrm>
            <a:off x="1676400" y="1228954"/>
            <a:ext cx="5902284" cy="5171846"/>
          </a:xfrm>
          <a:prstGeom prst="rect">
            <a:avLst/>
          </a:prstGeom>
          <a:noFill/>
          <a:ln w="9525">
            <a:noFill/>
            <a:miter lim="800000"/>
            <a:headEnd/>
            <a:tailEnd/>
          </a:ln>
        </p:spPr>
      </p:pic>
      <p:pic>
        <p:nvPicPr>
          <p:cNvPr id="3" name="Picture 2" descr="LRRC logo 200x7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2800" y="290720"/>
            <a:ext cx="1651000" cy="699880"/>
          </a:xfrm>
          <a:prstGeom prst="rect">
            <a:avLst/>
          </a:prstGeom>
          <a:noFill/>
          <a:ln w="9525">
            <a:noFill/>
            <a:miter lim="800000"/>
            <a:headEnd/>
            <a:tailEnd/>
          </a:ln>
        </p:spPr>
      </p:pic>
      <p:sp>
        <p:nvSpPr>
          <p:cNvPr id="4" name="Rectangle 3"/>
          <p:cNvSpPr/>
          <p:nvPr userDrawn="1"/>
        </p:nvSpPr>
        <p:spPr>
          <a:xfrm>
            <a:off x="228600" y="152400"/>
            <a:ext cx="8686800" cy="65532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2" name="Picture 5" descr="Chemed-logo"/>
          <p:cNvPicPr>
            <a:picLocks noChangeAspect="1"/>
          </p:cNvPicPr>
          <p:nvPr userDrawn="1"/>
        </p:nvPicPr>
        <p:blipFill>
          <a:blip r:embed="rId2" cstate="print">
            <a:clrChange>
              <a:clrFrom>
                <a:srgbClr val="FDFDFD"/>
              </a:clrFrom>
              <a:clrTo>
                <a:srgbClr val="FDFDFD">
                  <a:alpha val="0"/>
                </a:srgbClr>
              </a:clrTo>
            </a:clrChange>
            <a:duotone>
              <a:schemeClr val="bg2">
                <a:shade val="45000"/>
                <a:satMod val="135000"/>
              </a:schemeClr>
              <a:prstClr val="white"/>
            </a:duotone>
            <a:lum bright="20000" contrast="-10000"/>
          </a:blip>
          <a:srcRect l="37198" r="36792" b="56366"/>
          <a:stretch>
            <a:fillRect/>
          </a:stretch>
        </p:blipFill>
        <p:spPr bwMode="auto">
          <a:xfrm>
            <a:off x="1676400" y="1228954"/>
            <a:ext cx="5902284" cy="5171846"/>
          </a:xfrm>
          <a:prstGeom prst="rect">
            <a:avLst/>
          </a:prstGeom>
          <a:noFill/>
          <a:ln w="9525">
            <a:noFill/>
            <a:miter lim="800000"/>
            <a:headEnd/>
            <a:tailEnd/>
          </a:ln>
        </p:spPr>
      </p:pic>
      <p:pic>
        <p:nvPicPr>
          <p:cNvPr id="3" name="Picture 2" descr="LRRC logo 200x7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2800" y="290720"/>
            <a:ext cx="1651000" cy="699880"/>
          </a:xfrm>
          <a:prstGeom prst="rect">
            <a:avLst/>
          </a:prstGeom>
          <a:noFill/>
          <a:ln w="9525">
            <a:noFill/>
            <a:miter lim="800000"/>
            <a:headEnd/>
            <a:tailEnd/>
          </a:ln>
        </p:spPr>
      </p:pic>
      <p:sp>
        <p:nvSpPr>
          <p:cNvPr id="4" name="Rectangle 3"/>
          <p:cNvSpPr/>
          <p:nvPr userDrawn="1"/>
        </p:nvSpPr>
        <p:spPr>
          <a:xfrm>
            <a:off x="228600" y="152400"/>
            <a:ext cx="8686800" cy="65532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EEC643B-43F2-4109-B00A-06414FE70317}" type="datetimeFigureOut">
              <a:rPr lang="en-US" smtClean="0"/>
              <a:pPr/>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9FE0156-0B52-4710-ABB3-8314644F3D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EEC643B-43F2-4109-B00A-06414FE70317}" type="datetimeFigureOut">
              <a:rPr lang="en-US" smtClean="0"/>
              <a:pPr/>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E0156-0B52-4710-ABB3-8314644F3D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EEC643B-43F2-4109-B00A-06414FE70317}" type="datetimeFigureOut">
              <a:rPr lang="en-US" smtClean="0"/>
              <a:pPr/>
              <a:t>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E0156-0B52-4710-ABB3-8314644F3D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EEC643B-43F2-4109-B00A-06414FE70317}" type="datetimeFigureOut">
              <a:rPr lang="en-US" smtClean="0"/>
              <a:pPr/>
              <a:t>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E0156-0B52-4710-ABB3-8314644F3D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C643B-43F2-4109-B00A-06414FE70317}" type="datetimeFigureOut">
              <a:rPr lang="en-US" smtClean="0"/>
              <a:pPr/>
              <a:t>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E0156-0B52-4710-ABB3-8314644F3D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EEC643B-43F2-4109-B00A-06414FE70317}" type="datetimeFigureOut">
              <a:rPr lang="en-US" smtClean="0"/>
              <a:pPr/>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E0156-0B52-4710-ABB3-8314644F3D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EC643B-43F2-4109-B00A-06414FE70317}" type="datetimeFigureOut">
              <a:rPr lang="en-US" smtClean="0"/>
              <a:pPr/>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E0156-0B52-4710-ABB3-8314644F3D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EEC643B-43F2-4109-B00A-06414FE70317}" type="datetimeFigureOut">
              <a:rPr lang="en-US" smtClean="0"/>
              <a:pPr/>
              <a:t>3/1/2017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9FE0156-0B52-4710-ABB3-8314644F3D3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7" r:id="rId21"/>
    <p:sldLayoutId id="2147483698" r:id="rId22"/>
    <p:sldLayoutId id="2147483699" r:id="rId23"/>
    <p:sldLayoutId id="2147483700" r:id="rId24"/>
    <p:sldLayoutId id="2147483701" r:id="rId25"/>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19.jpeg"/><Relationship Id="rId4" Type="http://schemas.openxmlformats.org/officeDocument/2006/relationships/diagramLayout" Target="../diagrams/layout7.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1.jpe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9.xml"/><Relationship Id="rId11" Type="http://schemas.openxmlformats.org/officeDocument/2006/relationships/image" Target="../media/image24.jpeg"/><Relationship Id="rId5" Type="http://schemas.openxmlformats.org/officeDocument/2006/relationships/diagramQuickStyle" Target="../diagrams/quickStyle9.xml"/><Relationship Id="rId10" Type="http://schemas.openxmlformats.org/officeDocument/2006/relationships/image" Target="../media/image23.jpeg"/><Relationship Id="rId4" Type="http://schemas.openxmlformats.org/officeDocument/2006/relationships/diagramLayout" Target="../diagrams/layout9.xml"/><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19.jpeg"/><Relationship Id="rId4" Type="http://schemas.openxmlformats.org/officeDocument/2006/relationships/diagramLayout" Target="../diagrams/layout11.xml"/><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16.xml"/><Relationship Id="rId11" Type="http://schemas.openxmlformats.org/officeDocument/2006/relationships/chart" Target="../charts/chart4.xml"/><Relationship Id="rId5" Type="http://schemas.openxmlformats.org/officeDocument/2006/relationships/diagramQuickStyle" Target="../diagrams/quickStyle16.xml"/><Relationship Id="rId10" Type="http://schemas.openxmlformats.org/officeDocument/2006/relationships/chart" Target="../charts/chart3.xml"/><Relationship Id="rId4" Type="http://schemas.openxmlformats.org/officeDocument/2006/relationships/diagramLayout" Target="../diagrams/layout16.xml"/><Relationship Id="rId9"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18" Type="http://schemas.openxmlformats.org/officeDocument/2006/relationships/diagramData" Target="../diagrams/data20.xml"/><Relationship Id="rId3" Type="http://schemas.openxmlformats.org/officeDocument/2006/relationships/diagramData" Target="../diagrams/data17.xml"/><Relationship Id="rId21" Type="http://schemas.openxmlformats.org/officeDocument/2006/relationships/diagramColors" Target="../diagrams/colors20.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notesSlide" Target="../notesSlides/notesSlide20.xml"/><Relationship Id="rId16" Type="http://schemas.openxmlformats.org/officeDocument/2006/relationships/diagramColors" Target="../diagrams/colors19.xml"/><Relationship Id="rId20" Type="http://schemas.openxmlformats.org/officeDocument/2006/relationships/diagramQuickStyle" Target="../diagrams/quickStyle20.xml"/><Relationship Id="rId1" Type="http://schemas.openxmlformats.org/officeDocument/2006/relationships/slideLayout" Target="../slideLayouts/slideLayout25.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10" Type="http://schemas.openxmlformats.org/officeDocument/2006/relationships/diagramQuickStyle" Target="../diagrams/quickStyle18.xml"/><Relationship Id="rId19" Type="http://schemas.openxmlformats.org/officeDocument/2006/relationships/diagramLayout" Target="../diagrams/layout20.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 Id="rId22" Type="http://schemas.microsoft.com/office/2007/relationships/diagramDrawing" Target="../diagrams/drawing20.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4.png"/><Relationship Id="rId4" Type="http://schemas.openxmlformats.org/officeDocument/2006/relationships/diagramLayout" Target="../diagrams/layout2.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5.gif"/><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jpe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a:xfrm>
            <a:off x="228600" y="152400"/>
            <a:ext cx="8686800" cy="655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pic>
        <p:nvPicPr>
          <p:cNvPr id="422918" name="Picture 6" descr="LRRC logo 200x7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81600" y="2209800"/>
            <a:ext cx="1871579" cy="793750"/>
          </a:xfrm>
          <a:prstGeom prst="rect">
            <a:avLst/>
          </a:prstGeom>
          <a:noFill/>
          <a:ln w="9525">
            <a:noFill/>
            <a:miter lim="800000"/>
            <a:headEnd/>
            <a:tailEnd/>
          </a:ln>
        </p:spPr>
      </p:pic>
      <p:sp>
        <p:nvSpPr>
          <p:cNvPr id="422922" name="Text Box 10"/>
          <p:cNvSpPr txBox="1">
            <a:spLocks noChangeArrowheads="1"/>
          </p:cNvSpPr>
          <p:nvPr/>
        </p:nvSpPr>
        <p:spPr bwMode="auto">
          <a:xfrm>
            <a:off x="533400" y="5638800"/>
            <a:ext cx="3954993" cy="646331"/>
          </a:xfrm>
          <a:prstGeom prst="rect">
            <a:avLst/>
          </a:prstGeom>
          <a:noFill/>
          <a:ln w="9525">
            <a:noFill/>
            <a:miter lim="800000"/>
            <a:headEnd/>
            <a:tailEnd/>
          </a:ln>
        </p:spPr>
        <p:txBody>
          <a:bodyPr wrap="none">
            <a:spAutoFit/>
          </a:bodyPr>
          <a:lstStyle/>
          <a:p>
            <a:pPr eaLnBrk="0" hangingPunct="0"/>
            <a:r>
              <a:rPr lang="en-US" dirty="0"/>
              <a:t>212 SECOND STREET, SUITE 204 </a:t>
            </a:r>
          </a:p>
          <a:p>
            <a:pPr eaLnBrk="0" hangingPunct="0"/>
            <a:r>
              <a:rPr lang="en-US" dirty="0"/>
              <a:t>LAKEWOOD, NEW JERSEY 08701</a:t>
            </a:r>
          </a:p>
        </p:txBody>
      </p:sp>
      <p:sp>
        <p:nvSpPr>
          <p:cNvPr id="9" name="Rectangle 8"/>
          <p:cNvSpPr/>
          <p:nvPr/>
        </p:nvSpPr>
        <p:spPr>
          <a:xfrm>
            <a:off x="609600" y="3743980"/>
            <a:ext cx="7848600" cy="584775"/>
          </a:xfrm>
          <a:prstGeom prst="rect">
            <a:avLst/>
          </a:prstGeom>
          <a:noFill/>
        </p:spPr>
        <p:txBody>
          <a:bodyPr>
            <a:spAutoFit/>
          </a:bodyPr>
          <a:lstStyle/>
          <a:p>
            <a:pPr algn="ctr" eaLnBrk="0" hangingPunct="0">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Lakewood Resource &amp; Referral Center</a:t>
            </a:r>
          </a:p>
        </p:txBody>
      </p:sp>
      <p:pic>
        <p:nvPicPr>
          <p:cNvPr id="7" name="Picture 6"/>
          <p:cNvPicPr/>
          <p:nvPr/>
        </p:nvPicPr>
        <p:blipFill>
          <a:blip r:embed="rId4" cstate="print"/>
          <a:stretch>
            <a:fillRect/>
          </a:stretch>
        </p:blipFill>
        <p:spPr bwMode="auto">
          <a:xfrm>
            <a:off x="685800" y="1143000"/>
            <a:ext cx="3464506" cy="25908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22922"/>
                                        </p:tgtEl>
                                        <p:attrNameLst>
                                          <p:attrName>style.visibility</p:attrName>
                                        </p:attrNameLst>
                                      </p:cBhvr>
                                      <p:to>
                                        <p:strVal val="visible"/>
                                      </p:to>
                                    </p:set>
                                    <p:animEffect transition="in" filter="blinds(horizontal)">
                                      <p:cBhvr>
                                        <p:cTn id="11" dur="500"/>
                                        <p:tgtEl>
                                          <p:spTgt spid="422922"/>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22918"/>
                                        </p:tgtEl>
                                        <p:attrNameLst>
                                          <p:attrName>style.visibility</p:attrName>
                                        </p:attrNameLst>
                                      </p:cBhvr>
                                      <p:to>
                                        <p:strVal val="visible"/>
                                      </p:to>
                                    </p:set>
                                    <p:animEffect transition="in" filter="blinds(horizontal)">
                                      <p:cBhvr>
                                        <p:cTn id="15" dur="500"/>
                                        <p:tgtEl>
                                          <p:spTgt spid="422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2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nvGraphicFramePr>
        <p:xfrm>
          <a:off x="0" y="381000"/>
          <a:ext cx="9144000" cy="523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322302" y="3505199"/>
            <a:ext cx="249940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81000" y="1600200"/>
            <a:ext cx="2114681" cy="369332"/>
          </a:xfrm>
          <a:prstGeom prst="rect">
            <a:avLst/>
          </a:prstGeom>
        </p:spPr>
        <p:txBody>
          <a:bodyPr wrap="none">
            <a:spAutoFit/>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Program Expenses</a:t>
            </a:r>
          </a:p>
        </p:txBody>
      </p:sp>
      <p:sp>
        <p:nvSpPr>
          <p:cNvPr id="9" name="Rectangle 8"/>
          <p:cNvSpPr/>
          <p:nvPr/>
        </p:nvSpPr>
        <p:spPr>
          <a:xfrm>
            <a:off x="304800" y="3124200"/>
            <a:ext cx="2820003" cy="369332"/>
          </a:xfrm>
          <a:prstGeom prst="rect">
            <a:avLst/>
          </a:prstGeom>
        </p:spPr>
        <p:txBody>
          <a:bodyPr wrap="none">
            <a:spAutoFit/>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Administrative Expenses</a:t>
            </a:r>
          </a:p>
        </p:txBody>
      </p:sp>
      <p:sp>
        <p:nvSpPr>
          <p:cNvPr id="10" name="Rectangle 9"/>
          <p:cNvSpPr/>
          <p:nvPr/>
        </p:nvSpPr>
        <p:spPr>
          <a:xfrm>
            <a:off x="304800" y="4953000"/>
            <a:ext cx="2499402" cy="369332"/>
          </a:xfrm>
          <a:prstGeom prst="rect">
            <a:avLst/>
          </a:prstGeom>
        </p:spPr>
        <p:txBody>
          <a:bodyPr wrap="none">
            <a:spAutoFit/>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Fundraising Expenses</a:t>
            </a:r>
          </a:p>
        </p:txBody>
      </p:sp>
      <p:pic>
        <p:nvPicPr>
          <p:cNvPr id="5124" name="Picture 4"/>
          <p:cNvPicPr>
            <a:picLocks noChangeAspect="1" noChangeArrowheads="1"/>
          </p:cNvPicPr>
          <p:nvPr/>
        </p:nvPicPr>
        <p:blipFill>
          <a:blip r:embed="rId8" cstate="print"/>
          <a:srcRect/>
          <a:stretch>
            <a:fillRect/>
          </a:stretch>
        </p:blipFill>
        <p:spPr bwMode="auto">
          <a:xfrm>
            <a:off x="4191000" y="2895600"/>
            <a:ext cx="2307894" cy="1600200"/>
          </a:xfrm>
          <a:prstGeom prst="rect">
            <a:avLst/>
          </a:prstGeom>
          <a:ln>
            <a:noFill/>
          </a:ln>
          <a:effectLst>
            <a:softEdge rad="112500"/>
          </a:effectLst>
        </p:spPr>
      </p:pic>
      <p:pic>
        <p:nvPicPr>
          <p:cNvPr id="5125" name="Picture 5"/>
          <p:cNvPicPr>
            <a:picLocks noChangeAspect="1" noChangeArrowheads="1"/>
          </p:cNvPicPr>
          <p:nvPr/>
        </p:nvPicPr>
        <p:blipFill>
          <a:blip r:embed="rId9" cstate="print"/>
          <a:srcRect/>
          <a:stretch>
            <a:fillRect/>
          </a:stretch>
        </p:blipFill>
        <p:spPr bwMode="auto">
          <a:xfrm>
            <a:off x="3124200" y="1066800"/>
            <a:ext cx="2057400" cy="1543050"/>
          </a:xfrm>
          <a:prstGeom prst="rect">
            <a:avLst/>
          </a:prstGeom>
          <a:ln>
            <a:noFill/>
          </a:ln>
          <a:effectLst>
            <a:softEdge rad="112500"/>
          </a:effectLst>
        </p:spPr>
      </p:pic>
      <p:pic>
        <p:nvPicPr>
          <p:cNvPr id="11" name="Picture 10" descr="http://www.atlanta.k12.ga.us/1861101118113928800/lib/1861101118113928800/AFAEE09-03.jpg"/>
          <p:cNvPicPr/>
          <p:nvPr/>
        </p:nvPicPr>
        <p:blipFill>
          <a:blip r:embed="rId10" cstate="print"/>
          <a:srcRect/>
          <a:stretch>
            <a:fillRect/>
          </a:stretch>
        </p:blipFill>
        <p:spPr bwMode="auto">
          <a:xfrm>
            <a:off x="4114800" y="4953000"/>
            <a:ext cx="2069684" cy="1476375"/>
          </a:xfrm>
          <a:prstGeom prst="rect">
            <a:avLst/>
          </a:prstGeom>
          <a:ln>
            <a:noFill/>
          </a:ln>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Effect transition="in" filter="blinds(horizontal)">
                                      <p:cBhvr>
                                        <p:cTn id="10" dur="500"/>
                                        <p:tgtEl>
                                          <p:spTgt spid="512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blinds(horizontal)">
                                      <p:cBhvr>
                                        <p:cTn id="18" dur="500"/>
                                        <p:tgtEl>
                                          <p:spTgt spid="512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ounded Rectangle 16"/>
          <p:cNvSpPr/>
          <p:nvPr/>
        </p:nvSpPr>
        <p:spPr>
          <a:xfrm>
            <a:off x="6096000" y="1600200"/>
            <a:ext cx="2819400" cy="99060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nvGraphicFramePr>
        <p:xfrm>
          <a:off x="0" y="228600"/>
          <a:ext cx="9144000" cy="52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152400" y="1143000"/>
            <a:ext cx="1486304"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sponsor</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152400" y="1905000"/>
            <a:ext cx="2826415"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recipient of the offer</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6" name="Picture 2"/>
          <p:cNvPicPr>
            <a:picLocks noChangeAspect="1" noChangeArrowheads="1"/>
          </p:cNvPicPr>
          <p:nvPr/>
        </p:nvPicPr>
        <p:blipFill>
          <a:blip r:embed="rId9" cstate="print"/>
          <a:srcRect/>
          <a:stretch>
            <a:fillRect/>
          </a:stretch>
        </p:blipFill>
        <p:spPr bwMode="auto">
          <a:xfrm>
            <a:off x="304800" y="3124200"/>
            <a:ext cx="2581642"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ounded Rectangle 8"/>
          <p:cNvSpPr/>
          <p:nvPr/>
        </p:nvSpPr>
        <p:spPr>
          <a:xfrm>
            <a:off x="3581400" y="3124200"/>
            <a:ext cx="1676400" cy="76200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10000" y="3352800"/>
            <a:ext cx="1249060"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Education</a:t>
            </a:r>
          </a:p>
        </p:txBody>
      </p:sp>
      <p:sp>
        <p:nvSpPr>
          <p:cNvPr id="11" name="Right Arrow 10"/>
          <p:cNvSpPr/>
          <p:nvPr/>
        </p:nvSpPr>
        <p:spPr>
          <a:xfrm>
            <a:off x="5410200" y="3429000"/>
            <a:ext cx="838200" cy="228600"/>
          </a:xfrm>
          <a:prstGeom prst="rightArrow">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400800" y="3124200"/>
            <a:ext cx="1676400" cy="76200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53200" y="3352800"/>
            <a:ext cx="1249060"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Students</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6248400" y="1828800"/>
            <a:ext cx="2590800"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Educating American citizens</a:t>
            </a:r>
          </a:p>
          <a:p>
            <a:pPr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 the federal government</a:t>
            </a:r>
            <a:endParaRPr 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ounded Rectangle 17"/>
          <p:cNvSpPr/>
          <p:nvPr/>
        </p:nvSpPr>
        <p:spPr>
          <a:xfrm>
            <a:off x="4953000" y="4800600"/>
            <a:ext cx="3962400" cy="160020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9682312">
            <a:off x="4996836" y="2480792"/>
            <a:ext cx="1077189" cy="186209"/>
          </a:xfrm>
          <a:prstGeom prst="rightArrow">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943600" y="5257800"/>
            <a:ext cx="21336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evenue</a:t>
            </a:r>
          </a:p>
        </p:txBody>
      </p:sp>
      <p:sp>
        <p:nvSpPr>
          <p:cNvPr id="25" name="Right Arrow 24"/>
          <p:cNvSpPr/>
          <p:nvPr/>
        </p:nvSpPr>
        <p:spPr>
          <a:xfrm rot="5400000">
            <a:off x="7525840" y="3675560"/>
            <a:ext cx="1899398" cy="187078"/>
          </a:xfrm>
          <a:prstGeom prst="rightArrow">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5400000">
            <a:off x="6905553" y="4219647"/>
            <a:ext cx="743094" cy="228600"/>
          </a:xfrm>
          <a:prstGeom prst="rightArrow">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52400" y="2514600"/>
            <a:ext cx="30480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305800" y="3810000"/>
            <a:ext cx="364202" cy="307777"/>
          </a:xfrm>
          <a:prstGeom prst="rect">
            <a:avLst/>
          </a:prstGeom>
          <a:solidFill>
            <a:schemeClr val="tx1"/>
          </a:solidFill>
        </p:spPr>
        <p:txBody>
          <a:bodyPr wrap="none" lIns="91440" tIns="45720" rIns="91440" bIns="45720">
            <a:spAutoFit/>
          </a:bodyPr>
          <a:lstStyle/>
          <a:p>
            <a:pPr algn="ctr"/>
            <a:r>
              <a:rPr lang="en-US" sz="1400" b="0" cap="none" spc="0" dirty="0">
                <a:ln w="10160">
                  <a:solidFill>
                    <a:schemeClr val="accent1"/>
                  </a:solidFill>
                  <a:prstDash val="solid"/>
                </a:ln>
                <a:solidFill>
                  <a:srgbClr val="FFFFFF"/>
                </a:solidFill>
                <a:effectLst>
                  <a:outerShdw blurRad="38100" dist="32000" dir="5400000" algn="tl">
                    <a:srgbClr val="000000">
                      <a:alpha val="30000"/>
                    </a:srgbClr>
                  </a:outerShdw>
                </a:effectLst>
              </a:rPr>
              <a:t>$$</a:t>
            </a:r>
          </a:p>
        </p:txBody>
      </p:sp>
      <p:sp>
        <p:nvSpPr>
          <p:cNvPr id="30" name="Rectangle 29"/>
          <p:cNvSpPr/>
          <p:nvPr/>
        </p:nvSpPr>
        <p:spPr>
          <a:xfrm>
            <a:off x="7125072" y="4114800"/>
            <a:ext cx="364202" cy="307777"/>
          </a:xfrm>
          <a:prstGeom prst="rect">
            <a:avLst/>
          </a:prstGeom>
          <a:solidFill>
            <a:schemeClr val="tx1"/>
          </a:solidFill>
        </p:spPr>
        <p:txBody>
          <a:bodyPr wrap="none" lIns="91440" tIns="45720" rIns="91440" bIns="45720">
            <a:spAutoFit/>
          </a:bodyPr>
          <a:lstStyle/>
          <a:p>
            <a:pPr algn="ctr"/>
            <a:r>
              <a:rPr lang="en-US" sz="1400" b="0" cap="none" spc="0" dirty="0">
                <a:ln w="10160">
                  <a:solidFill>
                    <a:schemeClr val="accent1"/>
                  </a:solidFill>
                  <a:prstDash val="solid"/>
                </a:ln>
                <a:solidFill>
                  <a:srgbClr val="FFFFFF"/>
                </a:solidFill>
                <a:effectLst>
                  <a:outerShdw blurRad="38100" dist="32000" dir="5400000" algn="tl">
                    <a:srgbClr val="000000">
                      <a:alpha val="30000"/>
                    </a:srgbClr>
                  </a:outerShdw>
                </a:effectLst>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linds(horizontal)">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linds(horizontal)">
                                      <p:cBhvr>
                                        <p:cTn id="41" dur="500"/>
                                        <p:tgtEl>
                                          <p:spTgt spid="1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linds(horizontal)">
                                      <p:cBhvr>
                                        <p:cTn id="55" dur="500"/>
                                        <p:tgtEl>
                                          <p:spTgt spid="2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linds(horizontal)">
                                      <p:cBhvr>
                                        <p:cTn id="58" dur="500"/>
                                        <p:tgtEl>
                                          <p:spTgt spid="2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linds(horizontal)">
                                      <p:cBhvr>
                                        <p:cTn id="61" dur="500"/>
                                        <p:tgtEl>
                                          <p:spTgt spid="30"/>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500"/>
                                        <p:tgtEl>
                                          <p:spTgt spid="18"/>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8" grpId="0"/>
      <p:bldP spid="9" grpId="0" animBg="1"/>
      <p:bldP spid="10" grpId="0"/>
      <p:bldP spid="11" grpId="0" animBg="1"/>
      <p:bldP spid="12" grpId="0" animBg="1"/>
      <p:bldP spid="13" grpId="0"/>
      <p:bldP spid="14" grpId="0"/>
      <p:bldP spid="18" grpId="0" animBg="1"/>
      <p:bldP spid="19" grpId="0" animBg="1"/>
      <p:bldP spid="21" grpId="0"/>
      <p:bldP spid="25" grpId="0" animBg="1"/>
      <p:bldP spid="26"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2133600" y="5791200"/>
            <a:ext cx="6172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nvGraphicFramePr>
        <p:xfrm>
          <a:off x="0" y="228601"/>
          <a:ext cx="9144000" cy="685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62000" y="1219200"/>
            <a:ext cx="7848600" cy="923330"/>
          </a:xfrm>
          <a:prstGeom prst="rect">
            <a:avLst/>
          </a:prstGeom>
          <a:noFill/>
        </p:spPr>
        <p:txBody>
          <a:bodyPr wrap="square" rtlCol="0">
            <a:spAutoFit/>
          </a:bodyPr>
          <a:lstStyle/>
          <a:p>
            <a:endParaRPr lang="en-US" dirty="0"/>
          </a:p>
          <a:p>
            <a:pPr lvl="2">
              <a:buFont typeface="Arial" pitchFamily="34" charset="0"/>
              <a:buChar char="•"/>
            </a:pPr>
            <a:endParaRPr lang="en-US" dirty="0"/>
          </a:p>
          <a:p>
            <a:pPr lvl="2"/>
            <a:endParaRPr lang="en-US" dirty="0"/>
          </a:p>
        </p:txBody>
      </p:sp>
      <p:sp>
        <p:nvSpPr>
          <p:cNvPr id="5" name="Rounded Rectangle 4"/>
          <p:cNvSpPr/>
          <p:nvPr/>
        </p:nvSpPr>
        <p:spPr>
          <a:xfrm>
            <a:off x="152400" y="1981200"/>
            <a:ext cx="3733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Mission – </a:t>
            </a:r>
          </a:p>
          <a:p>
            <a:pPr algn="ctr"/>
            <a:r>
              <a:rPr lang="en-US" dirty="0"/>
              <a:t>       To provide love to the animals of the universe</a:t>
            </a:r>
          </a:p>
        </p:txBody>
      </p:sp>
      <p:sp>
        <p:nvSpPr>
          <p:cNvPr id="6" name="Rectangle 5"/>
          <p:cNvSpPr/>
          <p:nvPr/>
        </p:nvSpPr>
        <p:spPr>
          <a:xfrm>
            <a:off x="533400" y="1524000"/>
            <a:ext cx="289855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Love the Animals Corp</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ounded Rectangle 6"/>
          <p:cNvSpPr/>
          <p:nvPr/>
        </p:nvSpPr>
        <p:spPr>
          <a:xfrm>
            <a:off x="1143000" y="3276600"/>
            <a:ext cx="12192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Offer - </a:t>
            </a:r>
          </a:p>
          <a:p>
            <a:pPr algn="ctr"/>
            <a:r>
              <a:rPr lang="en-US" dirty="0"/>
              <a:t>Feed the ducks program</a:t>
            </a:r>
          </a:p>
        </p:txBody>
      </p:sp>
      <p:sp>
        <p:nvSpPr>
          <p:cNvPr id="8" name="Rounded Rectangle 7"/>
          <p:cNvSpPr/>
          <p:nvPr/>
        </p:nvSpPr>
        <p:spPr>
          <a:xfrm>
            <a:off x="3886200" y="1143000"/>
            <a:ext cx="2057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Duck food foundation</a:t>
            </a:r>
          </a:p>
        </p:txBody>
      </p:sp>
      <p:sp>
        <p:nvSpPr>
          <p:cNvPr id="10" name="Right Arrow 9"/>
          <p:cNvSpPr/>
          <p:nvPr/>
        </p:nvSpPr>
        <p:spPr>
          <a:xfrm rot="18972318">
            <a:off x="1972959" y="2848825"/>
            <a:ext cx="2819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3086100" y="3848100"/>
            <a:ext cx="3352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95800" y="6019800"/>
            <a:ext cx="121219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Revenue</a:t>
            </a:r>
          </a:p>
        </p:txBody>
      </p:sp>
      <p:sp>
        <p:nvSpPr>
          <p:cNvPr id="14" name="Rounded Rectangle 13"/>
          <p:cNvSpPr/>
          <p:nvPr/>
        </p:nvSpPr>
        <p:spPr>
          <a:xfrm>
            <a:off x="5486400" y="3200400"/>
            <a:ext cx="12192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Offer - </a:t>
            </a:r>
          </a:p>
          <a:p>
            <a:pPr algn="ctr"/>
            <a:r>
              <a:rPr lang="en-US" dirty="0"/>
              <a:t>Feed the Animals program</a:t>
            </a:r>
          </a:p>
        </p:txBody>
      </p:sp>
      <p:sp>
        <p:nvSpPr>
          <p:cNvPr id="15" name="Rounded Rectangle 14"/>
          <p:cNvSpPr/>
          <p:nvPr/>
        </p:nvSpPr>
        <p:spPr>
          <a:xfrm>
            <a:off x="6400800" y="1143000"/>
            <a:ext cx="2590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Animal  food foundation</a:t>
            </a:r>
          </a:p>
        </p:txBody>
      </p:sp>
      <p:sp>
        <p:nvSpPr>
          <p:cNvPr id="17" name="Right Arrow 16"/>
          <p:cNvSpPr/>
          <p:nvPr/>
        </p:nvSpPr>
        <p:spPr>
          <a:xfrm rot="5400000">
            <a:off x="5981700" y="3848100"/>
            <a:ext cx="3352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14714464">
            <a:off x="5095869" y="2482342"/>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7354959">
            <a:off x="5897439" y="2488621"/>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2514600" y="4648200"/>
            <a:ext cx="900715" cy="271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t0.gstatic.com/images?q=tbn:MNa8EX9mgOByQM:http://travelswithrilla.files.wordpress.com/2009/04/bugs-bunny.jpg"/>
          <p:cNvPicPr>
            <a:picLocks noChangeAspect="1" noChangeArrowheads="1"/>
          </p:cNvPicPr>
          <p:nvPr/>
        </p:nvPicPr>
        <p:blipFill>
          <a:blip r:embed="rId8" cstate="print"/>
          <a:srcRect/>
          <a:stretch>
            <a:fillRect/>
          </a:stretch>
        </p:blipFill>
        <p:spPr bwMode="auto">
          <a:xfrm>
            <a:off x="152400" y="1981200"/>
            <a:ext cx="685800" cy="960883"/>
          </a:xfrm>
          <a:prstGeom prst="ellipse">
            <a:avLst/>
          </a:prstGeom>
          <a:ln>
            <a:noFill/>
          </a:ln>
          <a:effectLst>
            <a:softEdge rad="112500"/>
          </a:effectLst>
        </p:spPr>
      </p:pic>
      <p:pic>
        <p:nvPicPr>
          <p:cNvPr id="1030" name="Picture 6" descr="http://t2.gstatic.com/images?q=tbn:TdTKm7JYnuiq_M:http://www.australianfundraising.com.au/Portals/0/Australian%2520Fundraising%2520Files/Images/General%2520Images/Daffy%2520Duck%2520cropped500.jpg"/>
          <p:cNvPicPr>
            <a:picLocks noChangeAspect="1" noChangeArrowheads="1"/>
          </p:cNvPicPr>
          <p:nvPr/>
        </p:nvPicPr>
        <p:blipFill>
          <a:blip r:embed="rId9" cstate="print"/>
          <a:srcRect/>
          <a:stretch>
            <a:fillRect/>
          </a:stretch>
        </p:blipFill>
        <p:spPr bwMode="auto">
          <a:xfrm>
            <a:off x="3352800" y="3962400"/>
            <a:ext cx="990600" cy="1480206"/>
          </a:xfrm>
          <a:prstGeom prst="ellipse">
            <a:avLst/>
          </a:prstGeom>
          <a:ln>
            <a:noFill/>
          </a:ln>
          <a:effectLst>
            <a:softEdge rad="112500"/>
          </a:effectLst>
        </p:spPr>
      </p:pic>
      <p:pic>
        <p:nvPicPr>
          <p:cNvPr id="1034" name="Picture 10" descr="http://t0.gstatic.com/images?q=tbn:7uWc6KRwnH5LAM:http://www.disneypicture.net/data/media/45/free_Looney-Tunes_wp.jpg"/>
          <p:cNvPicPr>
            <a:picLocks noChangeAspect="1" noChangeArrowheads="1"/>
          </p:cNvPicPr>
          <p:nvPr/>
        </p:nvPicPr>
        <p:blipFill>
          <a:blip r:embed="rId10" cstate="print"/>
          <a:srcRect/>
          <a:stretch>
            <a:fillRect/>
          </a:stretch>
        </p:blipFill>
        <p:spPr bwMode="auto">
          <a:xfrm>
            <a:off x="8001000" y="1219200"/>
            <a:ext cx="964299" cy="726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6" name="Picture 12" descr="http://t2.gstatic.com/images?q=tbn:5N3651lOuWT_EM:http://news.thomasnet.com/IMT/archives/elmerfudd.gif"/>
          <p:cNvPicPr>
            <a:picLocks noChangeAspect="1" noChangeArrowheads="1"/>
          </p:cNvPicPr>
          <p:nvPr/>
        </p:nvPicPr>
        <p:blipFill>
          <a:blip r:embed="rId11" cstate="print"/>
          <a:srcRect/>
          <a:stretch>
            <a:fillRect/>
          </a:stretch>
        </p:blipFill>
        <p:spPr bwMode="auto">
          <a:xfrm>
            <a:off x="5105400" y="1219200"/>
            <a:ext cx="875488" cy="762000"/>
          </a:xfrm>
          <a:prstGeom prst="ellipse">
            <a:avLst/>
          </a:prstGeom>
          <a:ln>
            <a:noFill/>
          </a:ln>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linds(horizont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blinds(horizontal)">
                                      <p:cBhvr>
                                        <p:cTn id="25" dur="500"/>
                                        <p:tgtEl>
                                          <p:spTgt spid="103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par>
                                <p:cTn id="31" presetID="3" presetClass="entr" presetSubtype="10" fill="hold" nodeType="withEffect">
                                  <p:stCondLst>
                                    <p:cond delay="0"/>
                                  </p:stCondLst>
                                  <p:childTnLst>
                                    <p:set>
                                      <p:cBhvr>
                                        <p:cTn id="32" dur="1" fill="hold">
                                          <p:stCondLst>
                                            <p:cond delay="0"/>
                                          </p:stCondLst>
                                        </p:cTn>
                                        <p:tgtEl>
                                          <p:spTgt spid="1036"/>
                                        </p:tgtEl>
                                        <p:attrNameLst>
                                          <p:attrName>style.visibility</p:attrName>
                                        </p:attrNameLst>
                                      </p:cBhvr>
                                      <p:to>
                                        <p:strVal val="visible"/>
                                      </p:to>
                                    </p:set>
                                    <p:animEffect transition="in" filter="blinds(horizontal)">
                                      <p:cBhvr>
                                        <p:cTn id="33" dur="500"/>
                                        <p:tgtEl>
                                          <p:spTgt spid="103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linds(horizont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linds(horizont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linds(horizontal)">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linds(horizont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linds(horizontal)">
                                      <p:cBhvr>
                                        <p:cTn id="69" dur="500"/>
                                        <p:tgtEl>
                                          <p:spTgt spid="15"/>
                                        </p:tgtEl>
                                      </p:cBhvr>
                                    </p:animEffect>
                                  </p:childTnLst>
                                </p:cTn>
                              </p:par>
                              <p:par>
                                <p:cTn id="70" presetID="3" presetClass="entr" presetSubtype="10" fill="hold" nodeType="withEffect">
                                  <p:stCondLst>
                                    <p:cond delay="0"/>
                                  </p:stCondLst>
                                  <p:childTnLst>
                                    <p:set>
                                      <p:cBhvr>
                                        <p:cTn id="71" dur="1" fill="hold">
                                          <p:stCondLst>
                                            <p:cond delay="0"/>
                                          </p:stCondLst>
                                        </p:cTn>
                                        <p:tgtEl>
                                          <p:spTgt spid="1034"/>
                                        </p:tgtEl>
                                        <p:attrNameLst>
                                          <p:attrName>style.visibility</p:attrName>
                                        </p:attrNameLst>
                                      </p:cBhvr>
                                      <p:to>
                                        <p:strVal val="visible"/>
                                      </p:to>
                                    </p:set>
                                    <p:animEffect transition="in" filter="blinds(horizontal)">
                                      <p:cBhvr>
                                        <p:cTn id="72" dur="500"/>
                                        <p:tgtEl>
                                          <p:spTgt spid="103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horizont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linds(horizontal)">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1"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blinds(horizontal)">
                                      <p:cBhvr>
                                        <p:cTn id="87" dur="500"/>
                                        <p:tgtEl>
                                          <p:spTgt spid="11"/>
                                        </p:tgtEl>
                                      </p:cBhvr>
                                    </p:animEffect>
                                  </p:childTnLst>
                                </p:cTn>
                              </p:par>
                              <p:par>
                                <p:cTn id="88" presetID="3" presetClass="entr" presetSubtype="10" fill="hold" grpId="1"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blinds(horizontal)">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xit" presetSubtype="10" fill="hold" nodeType="clickEffect">
                                  <p:stCondLst>
                                    <p:cond delay="0"/>
                                  </p:stCondLst>
                                  <p:childTnLst>
                                    <p:animEffect transition="out" filter="blinds(horizontal)">
                                      <p:cBhvr>
                                        <p:cTn id="94" dur="500"/>
                                        <p:tgtEl>
                                          <p:spTgt spid="1028"/>
                                        </p:tgtEl>
                                      </p:cBhvr>
                                    </p:animEffect>
                                    <p:set>
                                      <p:cBhvr>
                                        <p:cTn id="95" dur="1" fill="hold">
                                          <p:stCondLst>
                                            <p:cond delay="499"/>
                                          </p:stCondLst>
                                        </p:cTn>
                                        <p:tgtEl>
                                          <p:spTgt spid="1028"/>
                                        </p:tgtEl>
                                        <p:attrNameLst>
                                          <p:attrName>style.visibility</p:attrName>
                                        </p:attrNameLst>
                                      </p:cBhvr>
                                      <p:to>
                                        <p:strVal val="hidden"/>
                                      </p:to>
                                    </p:set>
                                  </p:childTnLst>
                                </p:cTn>
                              </p:par>
                              <p:par>
                                <p:cTn id="96" presetID="3" presetClass="exit" presetSubtype="10" fill="hold" nodeType="withEffect">
                                  <p:stCondLst>
                                    <p:cond delay="0"/>
                                  </p:stCondLst>
                                  <p:childTnLst>
                                    <p:animEffect transition="out" filter="blinds(horizontal)">
                                      <p:cBhvr>
                                        <p:cTn id="97" dur="500"/>
                                        <p:tgtEl>
                                          <p:spTgt spid="1036"/>
                                        </p:tgtEl>
                                      </p:cBhvr>
                                    </p:animEffect>
                                    <p:set>
                                      <p:cBhvr>
                                        <p:cTn id="98" dur="1" fill="hold">
                                          <p:stCondLst>
                                            <p:cond delay="499"/>
                                          </p:stCondLst>
                                        </p:cTn>
                                        <p:tgtEl>
                                          <p:spTgt spid="1036"/>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1034"/>
                                        </p:tgtEl>
                                      </p:cBhvr>
                                    </p:animEffect>
                                    <p:set>
                                      <p:cBhvr>
                                        <p:cTn id="101" dur="1" fill="hold">
                                          <p:stCondLst>
                                            <p:cond delay="499"/>
                                          </p:stCondLst>
                                        </p:cTn>
                                        <p:tgtEl>
                                          <p:spTgt spid="1034"/>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3" presetClass="emph" presetSubtype="0" fill="hold" grpId="1" nodeType="clickEffect">
                                  <p:stCondLst>
                                    <p:cond delay="0"/>
                                  </p:stCondLst>
                                  <p:childTnLst>
                                    <p:animClr clrSpc="hsl" dir="cw">
                                      <p:cBhvr override="childStyle">
                                        <p:cTn id="105" dur="500" fill="hold"/>
                                        <p:tgtEl>
                                          <p:spTgt spid="5"/>
                                        </p:tgtEl>
                                        <p:attrNameLst>
                                          <p:attrName>style.color</p:attrName>
                                        </p:attrNameLst>
                                      </p:cBhvr>
                                      <p:by>
                                        <p:hsl h="10842353" s="0" l="0"/>
                                      </p:by>
                                    </p:animClr>
                                    <p:animClr clrSpc="hsl" dir="cw">
                                      <p:cBhvr>
                                        <p:cTn id="106" dur="500" fill="hold"/>
                                        <p:tgtEl>
                                          <p:spTgt spid="5"/>
                                        </p:tgtEl>
                                        <p:attrNameLst>
                                          <p:attrName>fillcolor</p:attrName>
                                        </p:attrNameLst>
                                      </p:cBhvr>
                                      <p:by>
                                        <p:hsl h="10842353" s="0" l="0"/>
                                      </p:by>
                                    </p:animClr>
                                    <p:animClr clrSpc="hsl" dir="cw">
                                      <p:cBhvr>
                                        <p:cTn id="107" dur="500" fill="hold"/>
                                        <p:tgtEl>
                                          <p:spTgt spid="5"/>
                                        </p:tgtEl>
                                        <p:attrNameLst>
                                          <p:attrName>stroke.color</p:attrName>
                                        </p:attrNameLst>
                                      </p:cBhvr>
                                      <p:by>
                                        <p:hsl h="10842353" s="0" l="0"/>
                                      </p:by>
                                    </p:animClr>
                                    <p:set>
                                      <p:cBhvr>
                                        <p:cTn id="108" dur="500" fill="hold"/>
                                        <p:tgtEl>
                                          <p:spTgt spid="5"/>
                                        </p:tgtEl>
                                        <p:attrNameLst>
                                          <p:attrName>fill.type</p:attrName>
                                        </p:attrNameLst>
                                      </p:cBhvr>
                                      <p:to>
                                        <p:strVal val="solid"/>
                                      </p:to>
                                    </p:set>
                                  </p:childTnLst>
                                </p:cTn>
                              </p:par>
                            </p:childTnLst>
                          </p:cTn>
                        </p:par>
                      </p:childTnLst>
                    </p:cTn>
                  </p:par>
                  <p:par>
                    <p:cTn id="109" fill="hold">
                      <p:stCondLst>
                        <p:cond delay="indefinite"/>
                      </p:stCondLst>
                      <p:childTnLst>
                        <p:par>
                          <p:cTn id="110" fill="hold">
                            <p:stCondLst>
                              <p:cond delay="0"/>
                            </p:stCondLst>
                            <p:childTnLst>
                              <p:par>
                                <p:cTn id="111" presetID="23" presetClass="emph" presetSubtype="0" fill="hold" grpId="1" nodeType="clickEffect">
                                  <p:stCondLst>
                                    <p:cond delay="0"/>
                                  </p:stCondLst>
                                  <p:childTnLst>
                                    <p:animClr clrSpc="hsl" dir="cw">
                                      <p:cBhvr override="childStyle">
                                        <p:cTn id="112" dur="500" fill="hold"/>
                                        <p:tgtEl>
                                          <p:spTgt spid="7"/>
                                        </p:tgtEl>
                                        <p:attrNameLst>
                                          <p:attrName>style.color</p:attrName>
                                        </p:attrNameLst>
                                      </p:cBhvr>
                                      <p:by>
                                        <p:hsl h="10842353" s="0" l="0"/>
                                      </p:by>
                                    </p:animClr>
                                    <p:animClr clrSpc="hsl" dir="cw">
                                      <p:cBhvr>
                                        <p:cTn id="113" dur="500" fill="hold"/>
                                        <p:tgtEl>
                                          <p:spTgt spid="7"/>
                                        </p:tgtEl>
                                        <p:attrNameLst>
                                          <p:attrName>fillcolor</p:attrName>
                                        </p:attrNameLst>
                                      </p:cBhvr>
                                      <p:by>
                                        <p:hsl h="10842353" s="0" l="0"/>
                                      </p:by>
                                    </p:animClr>
                                    <p:animClr clrSpc="hsl" dir="cw">
                                      <p:cBhvr>
                                        <p:cTn id="114" dur="500" fill="hold"/>
                                        <p:tgtEl>
                                          <p:spTgt spid="7"/>
                                        </p:tgtEl>
                                        <p:attrNameLst>
                                          <p:attrName>stroke.color</p:attrName>
                                        </p:attrNameLst>
                                      </p:cBhvr>
                                      <p:by>
                                        <p:hsl h="10842353" s="0" l="0"/>
                                      </p:by>
                                    </p:animClr>
                                    <p:set>
                                      <p:cBhvr>
                                        <p:cTn id="115" dur="500" fill="hold"/>
                                        <p:tgtEl>
                                          <p:spTgt spid="7"/>
                                        </p:tgtEl>
                                        <p:attrNameLst>
                                          <p:attrName>fill.type</p:attrName>
                                        </p:attrNameLst>
                                      </p:cBhvr>
                                      <p:to>
                                        <p:strVal val="solid"/>
                                      </p:to>
                                    </p:set>
                                  </p:childTnLst>
                                </p:cTn>
                              </p:par>
                            </p:childTnLst>
                          </p:cTn>
                        </p:par>
                      </p:childTnLst>
                    </p:cTn>
                  </p:par>
                  <p:par>
                    <p:cTn id="116" fill="hold">
                      <p:stCondLst>
                        <p:cond delay="indefinite"/>
                      </p:stCondLst>
                      <p:childTnLst>
                        <p:par>
                          <p:cTn id="117" fill="hold">
                            <p:stCondLst>
                              <p:cond delay="0"/>
                            </p:stCondLst>
                            <p:childTnLst>
                              <p:par>
                                <p:cTn id="118" presetID="23" presetClass="emph" presetSubtype="0" fill="hold" nodeType="clickEffect">
                                  <p:stCondLst>
                                    <p:cond delay="0"/>
                                  </p:stCondLst>
                                  <p:childTnLst>
                                    <p:animClr clrSpc="hsl" dir="cw">
                                      <p:cBhvr override="childStyle">
                                        <p:cTn id="119" dur="500" fill="hold"/>
                                        <p:tgtEl>
                                          <p:spTgt spid="1030"/>
                                        </p:tgtEl>
                                        <p:attrNameLst>
                                          <p:attrName>style.color</p:attrName>
                                        </p:attrNameLst>
                                      </p:cBhvr>
                                      <p:by>
                                        <p:hsl h="10842353" s="0" l="0"/>
                                      </p:by>
                                    </p:animClr>
                                    <p:animClr clrSpc="hsl" dir="cw">
                                      <p:cBhvr>
                                        <p:cTn id="120" dur="500" fill="hold"/>
                                        <p:tgtEl>
                                          <p:spTgt spid="1030"/>
                                        </p:tgtEl>
                                        <p:attrNameLst>
                                          <p:attrName>fillcolor</p:attrName>
                                        </p:attrNameLst>
                                      </p:cBhvr>
                                      <p:by>
                                        <p:hsl h="10842353" s="0" l="0"/>
                                      </p:by>
                                    </p:animClr>
                                    <p:animClr clrSpc="hsl" dir="cw">
                                      <p:cBhvr>
                                        <p:cTn id="121" dur="500" fill="hold"/>
                                        <p:tgtEl>
                                          <p:spTgt spid="1030"/>
                                        </p:tgtEl>
                                        <p:attrNameLst>
                                          <p:attrName>stroke.color</p:attrName>
                                        </p:attrNameLst>
                                      </p:cBhvr>
                                      <p:by>
                                        <p:hsl h="10842353" s="0" l="0"/>
                                      </p:by>
                                    </p:animClr>
                                    <p:set>
                                      <p:cBhvr>
                                        <p:cTn id="122" dur="500" fill="hold"/>
                                        <p:tgtEl>
                                          <p:spTgt spid="1030"/>
                                        </p:tgtEl>
                                        <p:attrNameLst>
                                          <p:attrName>fill.type</p:attrName>
                                        </p:attrNameLst>
                                      </p:cBhvr>
                                      <p:to>
                                        <p:strVal val="solid"/>
                                      </p:to>
                                    </p:set>
                                  </p:childTnLst>
                                </p:cTn>
                              </p:par>
                              <p:par>
                                <p:cTn id="123" presetID="23" presetClass="emph" presetSubtype="0" fill="hold" grpId="1" nodeType="withEffect">
                                  <p:stCondLst>
                                    <p:cond delay="0"/>
                                  </p:stCondLst>
                                  <p:childTnLst>
                                    <p:animClr clrSpc="hsl" dir="cw">
                                      <p:cBhvr override="childStyle">
                                        <p:cTn id="124" dur="500" fill="hold"/>
                                        <p:tgtEl>
                                          <p:spTgt spid="21"/>
                                        </p:tgtEl>
                                        <p:attrNameLst>
                                          <p:attrName>style.color</p:attrName>
                                        </p:attrNameLst>
                                      </p:cBhvr>
                                      <p:by>
                                        <p:hsl h="10842353" s="0" l="0"/>
                                      </p:by>
                                    </p:animClr>
                                    <p:animClr clrSpc="hsl" dir="cw">
                                      <p:cBhvr>
                                        <p:cTn id="125" dur="500" fill="hold"/>
                                        <p:tgtEl>
                                          <p:spTgt spid="21"/>
                                        </p:tgtEl>
                                        <p:attrNameLst>
                                          <p:attrName>fillcolor</p:attrName>
                                        </p:attrNameLst>
                                      </p:cBhvr>
                                      <p:by>
                                        <p:hsl h="10842353" s="0" l="0"/>
                                      </p:by>
                                    </p:animClr>
                                    <p:animClr clrSpc="hsl" dir="cw">
                                      <p:cBhvr>
                                        <p:cTn id="126" dur="500" fill="hold"/>
                                        <p:tgtEl>
                                          <p:spTgt spid="21"/>
                                        </p:tgtEl>
                                        <p:attrNameLst>
                                          <p:attrName>stroke.color</p:attrName>
                                        </p:attrNameLst>
                                      </p:cBhvr>
                                      <p:by>
                                        <p:hsl h="10842353" s="0" l="0"/>
                                      </p:by>
                                    </p:animClr>
                                    <p:set>
                                      <p:cBhvr>
                                        <p:cTn id="127" dur="500" fill="hold"/>
                                        <p:tgtEl>
                                          <p:spTgt spid="21"/>
                                        </p:tgtEl>
                                        <p:attrNameLst>
                                          <p:attrName>fill.type</p:attrName>
                                        </p:attrNameLst>
                                      </p:cBhvr>
                                      <p:to>
                                        <p:strVal val="solid"/>
                                      </p:to>
                                    </p:set>
                                  </p:childTnLst>
                                </p:cTn>
                              </p:par>
                              <p:par>
                                <p:cTn id="128" presetID="23" presetClass="emph" presetSubtype="0" fill="hold" grpId="1" nodeType="withEffect">
                                  <p:stCondLst>
                                    <p:cond delay="0"/>
                                  </p:stCondLst>
                                  <p:childTnLst>
                                    <p:animClr clrSpc="hsl" dir="cw">
                                      <p:cBhvr override="childStyle">
                                        <p:cTn id="129" dur="500" fill="hold"/>
                                        <p:tgtEl>
                                          <p:spTgt spid="10"/>
                                        </p:tgtEl>
                                        <p:attrNameLst>
                                          <p:attrName>style.color</p:attrName>
                                        </p:attrNameLst>
                                      </p:cBhvr>
                                      <p:by>
                                        <p:hsl h="10842353" s="0" l="0"/>
                                      </p:by>
                                    </p:animClr>
                                    <p:animClr clrSpc="hsl" dir="cw">
                                      <p:cBhvr>
                                        <p:cTn id="130" dur="500" fill="hold"/>
                                        <p:tgtEl>
                                          <p:spTgt spid="10"/>
                                        </p:tgtEl>
                                        <p:attrNameLst>
                                          <p:attrName>fillcolor</p:attrName>
                                        </p:attrNameLst>
                                      </p:cBhvr>
                                      <p:by>
                                        <p:hsl h="10842353" s="0" l="0"/>
                                      </p:by>
                                    </p:animClr>
                                    <p:animClr clrSpc="hsl" dir="cw">
                                      <p:cBhvr>
                                        <p:cTn id="131" dur="500" fill="hold"/>
                                        <p:tgtEl>
                                          <p:spTgt spid="10"/>
                                        </p:tgtEl>
                                        <p:attrNameLst>
                                          <p:attrName>stroke.color</p:attrName>
                                        </p:attrNameLst>
                                      </p:cBhvr>
                                      <p:by>
                                        <p:hsl h="10842353" s="0" l="0"/>
                                      </p:by>
                                    </p:animClr>
                                    <p:set>
                                      <p:cBhvr>
                                        <p:cTn id="132" dur="500" fill="hold"/>
                                        <p:tgtEl>
                                          <p:spTgt spid="10"/>
                                        </p:tgtEl>
                                        <p:attrNameLst>
                                          <p:attrName>fill.type</p:attrName>
                                        </p:attrNameLst>
                                      </p:cBhvr>
                                      <p:to>
                                        <p:strVal val="solid"/>
                                      </p:to>
                                    </p:set>
                                  </p:childTnLst>
                                </p:cTn>
                              </p:par>
                              <p:par>
                                <p:cTn id="133" presetID="23" presetClass="emph" presetSubtype="0" fill="hold" grpId="1" nodeType="withEffect">
                                  <p:stCondLst>
                                    <p:cond delay="0"/>
                                  </p:stCondLst>
                                  <p:childTnLst>
                                    <p:animClr clrSpc="hsl" dir="cw">
                                      <p:cBhvr override="childStyle">
                                        <p:cTn id="134" dur="500" fill="hold"/>
                                        <p:tgtEl>
                                          <p:spTgt spid="8"/>
                                        </p:tgtEl>
                                        <p:attrNameLst>
                                          <p:attrName>style.color</p:attrName>
                                        </p:attrNameLst>
                                      </p:cBhvr>
                                      <p:by>
                                        <p:hsl h="10842353" s="0" l="0"/>
                                      </p:by>
                                    </p:animClr>
                                    <p:animClr clrSpc="hsl" dir="cw">
                                      <p:cBhvr>
                                        <p:cTn id="135" dur="500" fill="hold"/>
                                        <p:tgtEl>
                                          <p:spTgt spid="8"/>
                                        </p:tgtEl>
                                        <p:attrNameLst>
                                          <p:attrName>fillcolor</p:attrName>
                                        </p:attrNameLst>
                                      </p:cBhvr>
                                      <p:by>
                                        <p:hsl h="10842353" s="0" l="0"/>
                                      </p:by>
                                    </p:animClr>
                                    <p:animClr clrSpc="hsl" dir="cw">
                                      <p:cBhvr>
                                        <p:cTn id="136" dur="500" fill="hold"/>
                                        <p:tgtEl>
                                          <p:spTgt spid="8"/>
                                        </p:tgtEl>
                                        <p:attrNameLst>
                                          <p:attrName>stroke.color</p:attrName>
                                        </p:attrNameLst>
                                      </p:cBhvr>
                                      <p:by>
                                        <p:hsl h="10842353" s="0" l="0"/>
                                      </p:by>
                                    </p:animClr>
                                    <p:set>
                                      <p:cBhvr>
                                        <p:cTn id="137" dur="500" fill="hold"/>
                                        <p:tgtEl>
                                          <p:spTgt spid="8"/>
                                        </p:tgtEl>
                                        <p:attrNameLst>
                                          <p:attrName>fill.type</p:attrName>
                                        </p:attrNameLst>
                                      </p:cBhvr>
                                      <p:to>
                                        <p:strVal val="solid"/>
                                      </p:to>
                                    </p:set>
                                  </p:childTnLst>
                                </p:cTn>
                              </p:par>
                            </p:childTnLst>
                          </p:cTn>
                        </p:par>
                      </p:childTnLst>
                    </p:cTn>
                  </p:par>
                  <p:par>
                    <p:cTn id="138" fill="hold">
                      <p:stCondLst>
                        <p:cond delay="indefinite"/>
                      </p:stCondLst>
                      <p:childTnLst>
                        <p:par>
                          <p:cTn id="139" fill="hold">
                            <p:stCondLst>
                              <p:cond delay="0"/>
                            </p:stCondLst>
                            <p:childTnLst>
                              <p:par>
                                <p:cTn id="140" presetID="23" presetClass="emph" presetSubtype="0" fill="hold" grpId="2" nodeType="clickEffect">
                                  <p:stCondLst>
                                    <p:cond delay="0"/>
                                  </p:stCondLst>
                                  <p:childTnLst>
                                    <p:animClr clrSpc="hsl" dir="cw">
                                      <p:cBhvr override="childStyle">
                                        <p:cTn id="141" dur="500" fill="hold"/>
                                        <p:tgtEl>
                                          <p:spTgt spid="11"/>
                                        </p:tgtEl>
                                        <p:attrNameLst>
                                          <p:attrName>style.color</p:attrName>
                                        </p:attrNameLst>
                                      </p:cBhvr>
                                      <p:by>
                                        <p:hsl h="10842353" s="0" l="0"/>
                                      </p:by>
                                    </p:animClr>
                                    <p:animClr clrSpc="hsl" dir="cw">
                                      <p:cBhvr>
                                        <p:cTn id="142" dur="500" fill="hold"/>
                                        <p:tgtEl>
                                          <p:spTgt spid="11"/>
                                        </p:tgtEl>
                                        <p:attrNameLst>
                                          <p:attrName>fillcolor</p:attrName>
                                        </p:attrNameLst>
                                      </p:cBhvr>
                                      <p:by>
                                        <p:hsl h="10842353" s="0" l="0"/>
                                      </p:by>
                                    </p:animClr>
                                    <p:animClr clrSpc="hsl" dir="cw">
                                      <p:cBhvr>
                                        <p:cTn id="143" dur="500" fill="hold"/>
                                        <p:tgtEl>
                                          <p:spTgt spid="11"/>
                                        </p:tgtEl>
                                        <p:attrNameLst>
                                          <p:attrName>stroke.color</p:attrName>
                                        </p:attrNameLst>
                                      </p:cBhvr>
                                      <p:by>
                                        <p:hsl h="10842353" s="0" l="0"/>
                                      </p:by>
                                    </p:animClr>
                                    <p:set>
                                      <p:cBhvr>
                                        <p:cTn id="144" dur="500" fill="hold"/>
                                        <p:tgtEl>
                                          <p:spTgt spid="11"/>
                                        </p:tgtEl>
                                        <p:attrNameLst>
                                          <p:attrName>fill.type</p:attrName>
                                        </p:attrNameLst>
                                      </p:cBhvr>
                                      <p:to>
                                        <p:strVal val="solid"/>
                                      </p:to>
                                    </p:set>
                                  </p:childTnLst>
                                </p:cTn>
                              </p:par>
                              <p:par>
                                <p:cTn id="145" presetID="23" presetClass="emph" presetSubtype="0" fill="hold" grpId="1" nodeType="withEffect">
                                  <p:stCondLst>
                                    <p:cond delay="0"/>
                                  </p:stCondLst>
                                  <p:childTnLst>
                                    <p:animClr clrSpc="hsl" dir="cw">
                                      <p:cBhvr override="childStyle">
                                        <p:cTn id="146" dur="500" fill="hold"/>
                                        <p:tgtEl>
                                          <p:spTgt spid="12"/>
                                        </p:tgtEl>
                                        <p:attrNameLst>
                                          <p:attrName>style.color</p:attrName>
                                        </p:attrNameLst>
                                      </p:cBhvr>
                                      <p:by>
                                        <p:hsl h="10842353" s="0" l="0"/>
                                      </p:by>
                                    </p:animClr>
                                    <p:animClr clrSpc="hsl" dir="cw">
                                      <p:cBhvr>
                                        <p:cTn id="147" dur="500" fill="hold"/>
                                        <p:tgtEl>
                                          <p:spTgt spid="12"/>
                                        </p:tgtEl>
                                        <p:attrNameLst>
                                          <p:attrName>fillcolor</p:attrName>
                                        </p:attrNameLst>
                                      </p:cBhvr>
                                      <p:by>
                                        <p:hsl h="10842353" s="0" l="0"/>
                                      </p:by>
                                    </p:animClr>
                                    <p:animClr clrSpc="hsl" dir="cw">
                                      <p:cBhvr>
                                        <p:cTn id="148" dur="500" fill="hold"/>
                                        <p:tgtEl>
                                          <p:spTgt spid="12"/>
                                        </p:tgtEl>
                                        <p:attrNameLst>
                                          <p:attrName>stroke.color</p:attrName>
                                        </p:attrNameLst>
                                      </p:cBhvr>
                                      <p:by>
                                        <p:hsl h="10842353" s="0" l="0"/>
                                      </p:by>
                                    </p:animClr>
                                    <p:set>
                                      <p:cBhvr>
                                        <p:cTn id="149" dur="500" fill="hold"/>
                                        <p:tgtEl>
                                          <p:spTgt spid="12"/>
                                        </p:tgtEl>
                                        <p:attrNameLst>
                                          <p:attrName>fill.type</p:attrName>
                                        </p:attrNameLst>
                                      </p:cBhvr>
                                      <p:to>
                                        <p:strVal val="solid"/>
                                      </p:to>
                                    </p:set>
                                  </p:childTnLst>
                                </p:cTn>
                              </p:par>
                            </p:childTnLst>
                          </p:cTn>
                        </p:par>
                      </p:childTnLst>
                    </p:cTn>
                  </p:par>
                  <p:par>
                    <p:cTn id="150" fill="hold">
                      <p:stCondLst>
                        <p:cond delay="indefinite"/>
                      </p:stCondLst>
                      <p:childTnLst>
                        <p:par>
                          <p:cTn id="151" fill="hold">
                            <p:stCondLst>
                              <p:cond delay="0"/>
                            </p:stCondLst>
                            <p:childTnLst>
                              <p:par>
                                <p:cTn id="152" presetID="23" presetClass="emph" presetSubtype="0" fill="hold" grpId="1" nodeType="clickEffect">
                                  <p:stCondLst>
                                    <p:cond delay="0"/>
                                  </p:stCondLst>
                                  <p:childTnLst>
                                    <p:animClr clrSpc="hsl" dir="cw">
                                      <p:cBhvr override="childStyle">
                                        <p:cTn id="153" dur="500" fill="hold"/>
                                        <p:tgtEl>
                                          <p:spTgt spid="14"/>
                                        </p:tgtEl>
                                        <p:attrNameLst>
                                          <p:attrName>style.color</p:attrName>
                                        </p:attrNameLst>
                                      </p:cBhvr>
                                      <p:by>
                                        <p:hsl h="10842353" s="0" l="0"/>
                                      </p:by>
                                    </p:animClr>
                                    <p:animClr clrSpc="hsl" dir="cw">
                                      <p:cBhvr>
                                        <p:cTn id="154" dur="500" fill="hold"/>
                                        <p:tgtEl>
                                          <p:spTgt spid="14"/>
                                        </p:tgtEl>
                                        <p:attrNameLst>
                                          <p:attrName>fillcolor</p:attrName>
                                        </p:attrNameLst>
                                      </p:cBhvr>
                                      <p:by>
                                        <p:hsl h="10842353" s="0" l="0"/>
                                      </p:by>
                                    </p:animClr>
                                    <p:animClr clrSpc="hsl" dir="cw">
                                      <p:cBhvr>
                                        <p:cTn id="155" dur="500" fill="hold"/>
                                        <p:tgtEl>
                                          <p:spTgt spid="14"/>
                                        </p:tgtEl>
                                        <p:attrNameLst>
                                          <p:attrName>stroke.color</p:attrName>
                                        </p:attrNameLst>
                                      </p:cBhvr>
                                      <p:by>
                                        <p:hsl h="10842353" s="0" l="0"/>
                                      </p:by>
                                    </p:animClr>
                                    <p:set>
                                      <p:cBhvr>
                                        <p:cTn id="156" dur="500" fill="hold"/>
                                        <p:tgtEl>
                                          <p:spTgt spid="14"/>
                                        </p:tgtEl>
                                        <p:attrNameLst>
                                          <p:attrName>fill.type</p:attrName>
                                        </p:attrNameLst>
                                      </p:cBhvr>
                                      <p:to>
                                        <p:strVal val="solid"/>
                                      </p:to>
                                    </p:set>
                                  </p:childTnLst>
                                </p:cTn>
                              </p:par>
                            </p:childTnLst>
                          </p:cTn>
                        </p:par>
                      </p:childTnLst>
                    </p:cTn>
                  </p:par>
                  <p:par>
                    <p:cTn id="157" fill="hold">
                      <p:stCondLst>
                        <p:cond delay="indefinite"/>
                      </p:stCondLst>
                      <p:childTnLst>
                        <p:par>
                          <p:cTn id="158" fill="hold">
                            <p:stCondLst>
                              <p:cond delay="0"/>
                            </p:stCondLst>
                            <p:childTnLst>
                              <p:par>
                                <p:cTn id="159" presetID="23" presetClass="emph" presetSubtype="0" fill="hold" grpId="2" nodeType="clickEffect">
                                  <p:stCondLst>
                                    <p:cond delay="0"/>
                                  </p:stCondLst>
                                  <p:childTnLst>
                                    <p:animClr clrSpc="hsl" dir="cw">
                                      <p:cBhvr override="childStyle">
                                        <p:cTn id="160" dur="500" fill="hold"/>
                                        <p:tgtEl>
                                          <p:spTgt spid="14"/>
                                        </p:tgtEl>
                                        <p:attrNameLst>
                                          <p:attrName>style.color</p:attrName>
                                        </p:attrNameLst>
                                      </p:cBhvr>
                                      <p:by>
                                        <p:hsl h="10842353" s="0" l="0"/>
                                      </p:by>
                                    </p:animClr>
                                    <p:animClr clrSpc="hsl" dir="cw">
                                      <p:cBhvr>
                                        <p:cTn id="161" dur="500" fill="hold"/>
                                        <p:tgtEl>
                                          <p:spTgt spid="14"/>
                                        </p:tgtEl>
                                        <p:attrNameLst>
                                          <p:attrName>fillcolor</p:attrName>
                                        </p:attrNameLst>
                                      </p:cBhvr>
                                      <p:by>
                                        <p:hsl h="10842353" s="0" l="0"/>
                                      </p:by>
                                    </p:animClr>
                                    <p:animClr clrSpc="hsl" dir="cw">
                                      <p:cBhvr>
                                        <p:cTn id="162" dur="500" fill="hold"/>
                                        <p:tgtEl>
                                          <p:spTgt spid="14"/>
                                        </p:tgtEl>
                                        <p:attrNameLst>
                                          <p:attrName>stroke.color</p:attrName>
                                        </p:attrNameLst>
                                      </p:cBhvr>
                                      <p:by>
                                        <p:hsl h="10842353" s="0" l="0"/>
                                      </p:by>
                                    </p:animClr>
                                    <p:set>
                                      <p:cBhvr>
                                        <p:cTn id="163" dur="500" fill="hold"/>
                                        <p:tgtEl>
                                          <p:spTgt spid="14"/>
                                        </p:tgtEl>
                                        <p:attrNameLst>
                                          <p:attrName>fill.type</p:attrName>
                                        </p:attrNameLst>
                                      </p:cBhvr>
                                      <p:to>
                                        <p:strVal val="solid"/>
                                      </p:to>
                                    </p:set>
                                  </p:childTnLst>
                                </p:cTn>
                              </p:par>
                              <p:par>
                                <p:cTn id="164" presetID="23" presetClass="emph" presetSubtype="0" fill="hold" grpId="1" nodeType="withEffect">
                                  <p:stCondLst>
                                    <p:cond delay="0"/>
                                  </p:stCondLst>
                                  <p:childTnLst>
                                    <p:animClr clrSpc="hsl" dir="cw">
                                      <p:cBhvr override="childStyle">
                                        <p:cTn id="165" dur="500" fill="hold"/>
                                        <p:tgtEl>
                                          <p:spTgt spid="19"/>
                                        </p:tgtEl>
                                        <p:attrNameLst>
                                          <p:attrName>style.color</p:attrName>
                                        </p:attrNameLst>
                                      </p:cBhvr>
                                      <p:by>
                                        <p:hsl h="10842353" s="0" l="0"/>
                                      </p:by>
                                    </p:animClr>
                                    <p:animClr clrSpc="hsl" dir="cw">
                                      <p:cBhvr>
                                        <p:cTn id="166" dur="500" fill="hold"/>
                                        <p:tgtEl>
                                          <p:spTgt spid="19"/>
                                        </p:tgtEl>
                                        <p:attrNameLst>
                                          <p:attrName>fillcolor</p:attrName>
                                        </p:attrNameLst>
                                      </p:cBhvr>
                                      <p:by>
                                        <p:hsl h="10842353" s="0" l="0"/>
                                      </p:by>
                                    </p:animClr>
                                    <p:animClr clrSpc="hsl" dir="cw">
                                      <p:cBhvr>
                                        <p:cTn id="167" dur="500" fill="hold"/>
                                        <p:tgtEl>
                                          <p:spTgt spid="19"/>
                                        </p:tgtEl>
                                        <p:attrNameLst>
                                          <p:attrName>stroke.color</p:attrName>
                                        </p:attrNameLst>
                                      </p:cBhvr>
                                      <p:by>
                                        <p:hsl h="10842353" s="0" l="0"/>
                                      </p:by>
                                    </p:animClr>
                                    <p:set>
                                      <p:cBhvr>
                                        <p:cTn id="168" dur="500" fill="hold"/>
                                        <p:tgtEl>
                                          <p:spTgt spid="19"/>
                                        </p:tgtEl>
                                        <p:attrNameLst>
                                          <p:attrName>fill.type</p:attrName>
                                        </p:attrNameLst>
                                      </p:cBhvr>
                                      <p:to>
                                        <p:strVal val="solid"/>
                                      </p:to>
                                    </p:set>
                                  </p:childTnLst>
                                </p:cTn>
                              </p:par>
                              <p:par>
                                <p:cTn id="169" presetID="23" presetClass="emph" presetSubtype="0" fill="hold" grpId="1" nodeType="withEffect">
                                  <p:stCondLst>
                                    <p:cond delay="0"/>
                                  </p:stCondLst>
                                  <p:childTnLst>
                                    <p:animClr clrSpc="hsl" dir="cw">
                                      <p:cBhvr override="childStyle">
                                        <p:cTn id="170" dur="500" fill="hold"/>
                                        <p:tgtEl>
                                          <p:spTgt spid="18"/>
                                        </p:tgtEl>
                                        <p:attrNameLst>
                                          <p:attrName>style.color</p:attrName>
                                        </p:attrNameLst>
                                      </p:cBhvr>
                                      <p:by>
                                        <p:hsl h="10842353" s="0" l="0"/>
                                      </p:by>
                                    </p:animClr>
                                    <p:animClr clrSpc="hsl" dir="cw">
                                      <p:cBhvr>
                                        <p:cTn id="171" dur="500" fill="hold"/>
                                        <p:tgtEl>
                                          <p:spTgt spid="18"/>
                                        </p:tgtEl>
                                        <p:attrNameLst>
                                          <p:attrName>fillcolor</p:attrName>
                                        </p:attrNameLst>
                                      </p:cBhvr>
                                      <p:by>
                                        <p:hsl h="10842353" s="0" l="0"/>
                                      </p:by>
                                    </p:animClr>
                                    <p:animClr clrSpc="hsl" dir="cw">
                                      <p:cBhvr>
                                        <p:cTn id="172" dur="500" fill="hold"/>
                                        <p:tgtEl>
                                          <p:spTgt spid="18"/>
                                        </p:tgtEl>
                                        <p:attrNameLst>
                                          <p:attrName>stroke.color</p:attrName>
                                        </p:attrNameLst>
                                      </p:cBhvr>
                                      <p:by>
                                        <p:hsl h="10842353" s="0" l="0"/>
                                      </p:by>
                                    </p:animClr>
                                    <p:set>
                                      <p:cBhvr>
                                        <p:cTn id="173" dur="500" fill="hold"/>
                                        <p:tgtEl>
                                          <p:spTgt spid="18"/>
                                        </p:tgtEl>
                                        <p:attrNameLst>
                                          <p:attrName>fill.type</p:attrName>
                                        </p:attrNameLst>
                                      </p:cBhvr>
                                      <p:to>
                                        <p:strVal val="solid"/>
                                      </p:to>
                                    </p:set>
                                  </p:childTnLst>
                                </p:cTn>
                              </p:par>
                              <p:par>
                                <p:cTn id="174" presetID="23" presetClass="emph" presetSubtype="0" fill="hold" grpId="2" nodeType="withEffect">
                                  <p:stCondLst>
                                    <p:cond delay="0"/>
                                  </p:stCondLst>
                                  <p:childTnLst>
                                    <p:animClr clrSpc="hsl" dir="cw">
                                      <p:cBhvr override="childStyle">
                                        <p:cTn id="175" dur="500" fill="hold"/>
                                        <p:tgtEl>
                                          <p:spTgt spid="8"/>
                                        </p:tgtEl>
                                        <p:attrNameLst>
                                          <p:attrName>style.color</p:attrName>
                                        </p:attrNameLst>
                                      </p:cBhvr>
                                      <p:by>
                                        <p:hsl h="10842353" s="0" l="0"/>
                                      </p:by>
                                    </p:animClr>
                                    <p:animClr clrSpc="hsl" dir="cw">
                                      <p:cBhvr>
                                        <p:cTn id="176" dur="500" fill="hold"/>
                                        <p:tgtEl>
                                          <p:spTgt spid="8"/>
                                        </p:tgtEl>
                                        <p:attrNameLst>
                                          <p:attrName>fillcolor</p:attrName>
                                        </p:attrNameLst>
                                      </p:cBhvr>
                                      <p:by>
                                        <p:hsl h="10842353" s="0" l="0"/>
                                      </p:by>
                                    </p:animClr>
                                    <p:animClr clrSpc="hsl" dir="cw">
                                      <p:cBhvr>
                                        <p:cTn id="177" dur="500" fill="hold"/>
                                        <p:tgtEl>
                                          <p:spTgt spid="8"/>
                                        </p:tgtEl>
                                        <p:attrNameLst>
                                          <p:attrName>stroke.color</p:attrName>
                                        </p:attrNameLst>
                                      </p:cBhvr>
                                      <p:by>
                                        <p:hsl h="10842353" s="0" l="0"/>
                                      </p:by>
                                    </p:animClr>
                                    <p:set>
                                      <p:cBhvr>
                                        <p:cTn id="178" dur="500" fill="hold"/>
                                        <p:tgtEl>
                                          <p:spTgt spid="8"/>
                                        </p:tgtEl>
                                        <p:attrNameLst>
                                          <p:attrName>fill.type</p:attrName>
                                        </p:attrNameLst>
                                      </p:cBhvr>
                                      <p:to>
                                        <p:strVal val="solid"/>
                                      </p:to>
                                    </p:set>
                                  </p:childTnLst>
                                </p:cTn>
                              </p:par>
                              <p:par>
                                <p:cTn id="179" presetID="23" presetClass="emph" presetSubtype="0" fill="hold" grpId="1" nodeType="withEffect">
                                  <p:stCondLst>
                                    <p:cond delay="0"/>
                                  </p:stCondLst>
                                  <p:childTnLst>
                                    <p:animClr clrSpc="hsl" dir="cw">
                                      <p:cBhvr override="childStyle">
                                        <p:cTn id="180" dur="500" fill="hold"/>
                                        <p:tgtEl>
                                          <p:spTgt spid="15"/>
                                        </p:tgtEl>
                                        <p:attrNameLst>
                                          <p:attrName>style.color</p:attrName>
                                        </p:attrNameLst>
                                      </p:cBhvr>
                                      <p:by>
                                        <p:hsl h="10842353" s="0" l="0"/>
                                      </p:by>
                                    </p:animClr>
                                    <p:animClr clrSpc="hsl" dir="cw">
                                      <p:cBhvr>
                                        <p:cTn id="181" dur="500" fill="hold"/>
                                        <p:tgtEl>
                                          <p:spTgt spid="15"/>
                                        </p:tgtEl>
                                        <p:attrNameLst>
                                          <p:attrName>fillcolor</p:attrName>
                                        </p:attrNameLst>
                                      </p:cBhvr>
                                      <p:by>
                                        <p:hsl h="10842353" s="0" l="0"/>
                                      </p:by>
                                    </p:animClr>
                                    <p:animClr clrSpc="hsl" dir="cw">
                                      <p:cBhvr>
                                        <p:cTn id="182" dur="500" fill="hold"/>
                                        <p:tgtEl>
                                          <p:spTgt spid="15"/>
                                        </p:tgtEl>
                                        <p:attrNameLst>
                                          <p:attrName>stroke.color</p:attrName>
                                        </p:attrNameLst>
                                      </p:cBhvr>
                                      <p:by>
                                        <p:hsl h="10842353" s="0" l="0"/>
                                      </p:by>
                                    </p:animClr>
                                    <p:set>
                                      <p:cBhvr>
                                        <p:cTn id="183" dur="500" fill="hold"/>
                                        <p:tgtEl>
                                          <p:spTgt spid="15"/>
                                        </p:tgtEl>
                                        <p:attrNameLst>
                                          <p:attrName>fill.type</p:attrName>
                                        </p:attrNameLst>
                                      </p:cBhvr>
                                      <p:to>
                                        <p:strVal val="solid"/>
                                      </p:to>
                                    </p:set>
                                  </p:childTnLst>
                                </p:cTn>
                              </p:par>
                            </p:childTnLst>
                          </p:cTn>
                        </p:par>
                      </p:childTnLst>
                    </p:cTn>
                  </p:par>
                  <p:par>
                    <p:cTn id="184" fill="hold">
                      <p:stCondLst>
                        <p:cond delay="indefinite"/>
                      </p:stCondLst>
                      <p:childTnLst>
                        <p:par>
                          <p:cTn id="185" fill="hold">
                            <p:stCondLst>
                              <p:cond delay="0"/>
                            </p:stCondLst>
                            <p:childTnLst>
                              <p:par>
                                <p:cTn id="186" presetID="23" presetClass="emph" presetSubtype="0" fill="hold" grpId="3" nodeType="clickEffect">
                                  <p:stCondLst>
                                    <p:cond delay="0"/>
                                  </p:stCondLst>
                                  <p:childTnLst>
                                    <p:animClr clrSpc="hsl" dir="cw">
                                      <p:cBhvr override="childStyle">
                                        <p:cTn id="187" dur="500" fill="hold"/>
                                        <p:tgtEl>
                                          <p:spTgt spid="8"/>
                                        </p:tgtEl>
                                        <p:attrNameLst>
                                          <p:attrName>style.color</p:attrName>
                                        </p:attrNameLst>
                                      </p:cBhvr>
                                      <p:by>
                                        <p:hsl h="10842353" s="0" l="0"/>
                                      </p:by>
                                    </p:animClr>
                                    <p:animClr clrSpc="hsl" dir="cw">
                                      <p:cBhvr>
                                        <p:cTn id="188" dur="500" fill="hold"/>
                                        <p:tgtEl>
                                          <p:spTgt spid="8"/>
                                        </p:tgtEl>
                                        <p:attrNameLst>
                                          <p:attrName>fillcolor</p:attrName>
                                        </p:attrNameLst>
                                      </p:cBhvr>
                                      <p:by>
                                        <p:hsl h="10842353" s="0" l="0"/>
                                      </p:by>
                                    </p:animClr>
                                    <p:animClr clrSpc="hsl" dir="cw">
                                      <p:cBhvr>
                                        <p:cTn id="189" dur="500" fill="hold"/>
                                        <p:tgtEl>
                                          <p:spTgt spid="8"/>
                                        </p:tgtEl>
                                        <p:attrNameLst>
                                          <p:attrName>stroke.color</p:attrName>
                                        </p:attrNameLst>
                                      </p:cBhvr>
                                      <p:by>
                                        <p:hsl h="10842353" s="0" l="0"/>
                                      </p:by>
                                    </p:animClr>
                                    <p:set>
                                      <p:cBhvr>
                                        <p:cTn id="190" dur="500" fill="hold"/>
                                        <p:tgtEl>
                                          <p:spTgt spid="8"/>
                                        </p:tgtEl>
                                        <p:attrNameLst>
                                          <p:attrName>fill.type</p:attrName>
                                        </p:attrNameLst>
                                      </p:cBhvr>
                                      <p:to>
                                        <p:strVal val="solid"/>
                                      </p:to>
                                    </p:set>
                                  </p:childTnLst>
                                </p:cTn>
                              </p:par>
                              <p:par>
                                <p:cTn id="191" presetID="23" presetClass="emph" presetSubtype="0" fill="hold" grpId="2" nodeType="withEffect">
                                  <p:stCondLst>
                                    <p:cond delay="0"/>
                                  </p:stCondLst>
                                  <p:childTnLst>
                                    <p:animClr clrSpc="hsl" dir="cw">
                                      <p:cBhvr override="childStyle">
                                        <p:cTn id="192" dur="500" fill="hold"/>
                                        <p:tgtEl>
                                          <p:spTgt spid="15"/>
                                        </p:tgtEl>
                                        <p:attrNameLst>
                                          <p:attrName>style.color</p:attrName>
                                        </p:attrNameLst>
                                      </p:cBhvr>
                                      <p:by>
                                        <p:hsl h="10842353" s="0" l="0"/>
                                      </p:by>
                                    </p:animClr>
                                    <p:animClr clrSpc="hsl" dir="cw">
                                      <p:cBhvr>
                                        <p:cTn id="193" dur="500" fill="hold"/>
                                        <p:tgtEl>
                                          <p:spTgt spid="15"/>
                                        </p:tgtEl>
                                        <p:attrNameLst>
                                          <p:attrName>fillcolor</p:attrName>
                                        </p:attrNameLst>
                                      </p:cBhvr>
                                      <p:by>
                                        <p:hsl h="10842353" s="0" l="0"/>
                                      </p:by>
                                    </p:animClr>
                                    <p:animClr clrSpc="hsl" dir="cw">
                                      <p:cBhvr>
                                        <p:cTn id="194" dur="500" fill="hold"/>
                                        <p:tgtEl>
                                          <p:spTgt spid="15"/>
                                        </p:tgtEl>
                                        <p:attrNameLst>
                                          <p:attrName>stroke.color</p:attrName>
                                        </p:attrNameLst>
                                      </p:cBhvr>
                                      <p:by>
                                        <p:hsl h="10842353" s="0" l="0"/>
                                      </p:by>
                                    </p:animClr>
                                    <p:set>
                                      <p:cBhvr>
                                        <p:cTn id="195" dur="500" fill="hold"/>
                                        <p:tgtEl>
                                          <p:spTgt spid="15"/>
                                        </p:tgtEl>
                                        <p:attrNameLst>
                                          <p:attrName>fill.type</p:attrName>
                                        </p:attrNameLst>
                                      </p:cBhvr>
                                      <p:to>
                                        <p:strVal val="solid"/>
                                      </p:to>
                                    </p:set>
                                  </p:childTnLst>
                                </p:cTn>
                              </p:par>
                              <p:par>
                                <p:cTn id="196" presetID="23" presetClass="emph" presetSubtype="0" fill="hold" grpId="2" nodeType="withEffect">
                                  <p:stCondLst>
                                    <p:cond delay="0"/>
                                  </p:stCondLst>
                                  <p:childTnLst>
                                    <p:animClr clrSpc="hsl" dir="cw">
                                      <p:cBhvr override="childStyle">
                                        <p:cTn id="197" dur="500" fill="hold"/>
                                        <p:tgtEl>
                                          <p:spTgt spid="17"/>
                                        </p:tgtEl>
                                        <p:attrNameLst>
                                          <p:attrName>style.color</p:attrName>
                                        </p:attrNameLst>
                                      </p:cBhvr>
                                      <p:by>
                                        <p:hsl h="10842353" s="0" l="0"/>
                                      </p:by>
                                    </p:animClr>
                                    <p:animClr clrSpc="hsl" dir="cw">
                                      <p:cBhvr>
                                        <p:cTn id="198" dur="500" fill="hold"/>
                                        <p:tgtEl>
                                          <p:spTgt spid="17"/>
                                        </p:tgtEl>
                                        <p:attrNameLst>
                                          <p:attrName>fillcolor</p:attrName>
                                        </p:attrNameLst>
                                      </p:cBhvr>
                                      <p:by>
                                        <p:hsl h="10842353" s="0" l="0"/>
                                      </p:by>
                                    </p:animClr>
                                    <p:animClr clrSpc="hsl" dir="cw">
                                      <p:cBhvr>
                                        <p:cTn id="199" dur="500" fill="hold"/>
                                        <p:tgtEl>
                                          <p:spTgt spid="17"/>
                                        </p:tgtEl>
                                        <p:attrNameLst>
                                          <p:attrName>stroke.color</p:attrName>
                                        </p:attrNameLst>
                                      </p:cBhvr>
                                      <p:by>
                                        <p:hsl h="10842353" s="0" l="0"/>
                                      </p:by>
                                    </p:animClr>
                                    <p:set>
                                      <p:cBhvr>
                                        <p:cTn id="200" dur="500" fill="hold"/>
                                        <p:tgtEl>
                                          <p:spTgt spid="17"/>
                                        </p:tgtEl>
                                        <p:attrNameLst>
                                          <p:attrName>fill.type</p:attrName>
                                        </p:attrNameLst>
                                      </p:cBhvr>
                                      <p:to>
                                        <p:strVal val="solid"/>
                                      </p:to>
                                    </p:set>
                                  </p:childTnLst>
                                </p:cTn>
                              </p:par>
                              <p:par>
                                <p:cTn id="201" presetID="23" presetClass="emph" presetSubtype="0" fill="hold" grpId="3" nodeType="withEffect">
                                  <p:stCondLst>
                                    <p:cond delay="0"/>
                                  </p:stCondLst>
                                  <p:childTnLst>
                                    <p:animClr clrSpc="hsl" dir="cw">
                                      <p:cBhvr override="childStyle">
                                        <p:cTn id="202" dur="500" fill="hold"/>
                                        <p:tgtEl>
                                          <p:spTgt spid="11"/>
                                        </p:tgtEl>
                                        <p:attrNameLst>
                                          <p:attrName>style.color</p:attrName>
                                        </p:attrNameLst>
                                      </p:cBhvr>
                                      <p:by>
                                        <p:hsl h="10842353" s="0" l="0"/>
                                      </p:by>
                                    </p:animClr>
                                    <p:animClr clrSpc="hsl" dir="cw">
                                      <p:cBhvr>
                                        <p:cTn id="203" dur="500" fill="hold"/>
                                        <p:tgtEl>
                                          <p:spTgt spid="11"/>
                                        </p:tgtEl>
                                        <p:attrNameLst>
                                          <p:attrName>fillcolor</p:attrName>
                                        </p:attrNameLst>
                                      </p:cBhvr>
                                      <p:by>
                                        <p:hsl h="10842353" s="0" l="0"/>
                                      </p:by>
                                    </p:animClr>
                                    <p:animClr clrSpc="hsl" dir="cw">
                                      <p:cBhvr>
                                        <p:cTn id="204" dur="500" fill="hold"/>
                                        <p:tgtEl>
                                          <p:spTgt spid="11"/>
                                        </p:tgtEl>
                                        <p:attrNameLst>
                                          <p:attrName>stroke.color</p:attrName>
                                        </p:attrNameLst>
                                      </p:cBhvr>
                                      <p:by>
                                        <p:hsl h="10842353" s="0" l="0"/>
                                      </p:by>
                                    </p:animClr>
                                    <p:set>
                                      <p:cBhvr>
                                        <p:cTn id="205" dur="500" fill="hold"/>
                                        <p:tgtEl>
                                          <p:spTgt spid="11"/>
                                        </p:tgtEl>
                                        <p:attrNameLst>
                                          <p:attrName>fill.type</p:attrName>
                                        </p:attrNameLst>
                                      </p:cBhvr>
                                      <p:to>
                                        <p:strVal val="solid"/>
                                      </p:to>
                                    </p:set>
                                  </p:childTnLst>
                                </p:cTn>
                              </p:par>
                              <p:par>
                                <p:cTn id="206" presetID="23" presetClass="emph" presetSubtype="0" fill="hold" grpId="2" nodeType="withEffect">
                                  <p:stCondLst>
                                    <p:cond delay="0"/>
                                  </p:stCondLst>
                                  <p:childTnLst>
                                    <p:animClr clrSpc="hsl" dir="cw">
                                      <p:cBhvr override="childStyle">
                                        <p:cTn id="207" dur="500" fill="hold"/>
                                        <p:tgtEl>
                                          <p:spTgt spid="12"/>
                                        </p:tgtEl>
                                        <p:attrNameLst>
                                          <p:attrName>style.color</p:attrName>
                                        </p:attrNameLst>
                                      </p:cBhvr>
                                      <p:by>
                                        <p:hsl h="10842353" s="0" l="0"/>
                                      </p:by>
                                    </p:animClr>
                                    <p:animClr clrSpc="hsl" dir="cw">
                                      <p:cBhvr>
                                        <p:cTn id="208" dur="500" fill="hold"/>
                                        <p:tgtEl>
                                          <p:spTgt spid="12"/>
                                        </p:tgtEl>
                                        <p:attrNameLst>
                                          <p:attrName>fillcolor</p:attrName>
                                        </p:attrNameLst>
                                      </p:cBhvr>
                                      <p:by>
                                        <p:hsl h="10842353" s="0" l="0"/>
                                      </p:by>
                                    </p:animClr>
                                    <p:animClr clrSpc="hsl" dir="cw">
                                      <p:cBhvr>
                                        <p:cTn id="209" dur="500" fill="hold"/>
                                        <p:tgtEl>
                                          <p:spTgt spid="12"/>
                                        </p:tgtEl>
                                        <p:attrNameLst>
                                          <p:attrName>stroke.color</p:attrName>
                                        </p:attrNameLst>
                                      </p:cBhvr>
                                      <p:by>
                                        <p:hsl h="10842353" s="0" l="0"/>
                                      </p:by>
                                    </p:animClr>
                                    <p:set>
                                      <p:cBhvr>
                                        <p:cTn id="210"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5" grpId="0" animBg="1"/>
      <p:bldP spid="5" grpId="1" animBg="1"/>
      <p:bldP spid="6" grpId="0"/>
      <p:bldP spid="7" grpId="0" animBg="1"/>
      <p:bldP spid="7" grpId="1" animBg="1"/>
      <p:bldP spid="8" grpId="0" animBg="1"/>
      <p:bldP spid="8" grpId="1" animBg="1"/>
      <p:bldP spid="8" grpId="2" animBg="1"/>
      <p:bldP spid="8" grpId="3" animBg="1"/>
      <p:bldP spid="10" grpId="0" animBg="1"/>
      <p:bldP spid="10" grpId="1" animBg="1"/>
      <p:bldP spid="11" grpId="0" animBg="1"/>
      <p:bldP spid="11" grpId="1" animBg="1"/>
      <p:bldP spid="11" grpId="2" animBg="1"/>
      <p:bldP spid="11" grpId="3" animBg="1"/>
      <p:bldP spid="13" grpId="0"/>
      <p:bldP spid="14" grpId="0" animBg="1"/>
      <p:bldP spid="14" grpId="1" animBg="1"/>
      <p:bldP spid="14" grpId="2" animBg="1"/>
      <p:bldP spid="15" grpId="0" animBg="1"/>
      <p:bldP spid="15" grpId="1" animBg="1"/>
      <p:bldP spid="15" grpId="2" animBg="1"/>
      <p:bldP spid="17" grpId="0" animBg="1"/>
      <p:bldP spid="17" grpId="1" animBg="1"/>
      <p:bldP spid="17" grpId="2" animBg="1"/>
      <p:bldP spid="18" grpId="0" animBg="1"/>
      <p:bldP spid="18" grpId="1" animBg="1"/>
      <p:bldP spid="19" grpId="0" animBg="1"/>
      <p:bldP spid="19" grpId="1" animBg="1"/>
      <p:bldP spid="21" grpId="0" animBg="1"/>
      <p:bldP spid="21"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ounded Rectangle 21"/>
          <p:cNvSpPr/>
          <p:nvPr/>
        </p:nvSpPr>
        <p:spPr>
          <a:xfrm>
            <a:off x="1295400" y="1676400"/>
            <a:ext cx="6324600" cy="495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943600" y="1981200"/>
            <a:ext cx="1219200" cy="304800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038600" y="1981200"/>
            <a:ext cx="1219200" cy="304800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057400" y="1981200"/>
            <a:ext cx="1219200" cy="304800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6200000">
            <a:off x="5478129" y="4586069"/>
            <a:ext cx="1267261" cy="2362200"/>
          </a:xfrm>
          <a:prstGeom prst="roundRect">
            <a:avLst>
              <a:gd name="adj" fmla="val 22548"/>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6200000">
            <a:off x="2552700" y="4610100"/>
            <a:ext cx="1219200" cy="2362200"/>
          </a:xfrm>
          <a:prstGeom prst="roundRect">
            <a:avLst>
              <a:gd name="adj" fmla="val 22548"/>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95400" y="381000"/>
            <a:ext cx="6138558"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b="1" cap="none" spc="0" dirty="0">
                <a:ln w="11430"/>
                <a:effectLst>
                  <a:outerShdw blurRad="50800" dist="38100" dir="5400000" algn="t" rotWithShape="0">
                    <a:prstClr val="black">
                      <a:alpha val="40000"/>
                    </a:prstClr>
                  </a:outerShdw>
                </a:effectLst>
              </a:rPr>
              <a:t>By optimizing the efficiency of these five areas, an agency can position itself for substantial growth and sustainability</a:t>
            </a:r>
          </a:p>
        </p:txBody>
      </p:sp>
      <p:sp>
        <p:nvSpPr>
          <p:cNvPr id="10" name="Rectangle 9"/>
          <p:cNvSpPr/>
          <p:nvPr/>
        </p:nvSpPr>
        <p:spPr>
          <a:xfrm>
            <a:off x="6248400" y="3429000"/>
            <a:ext cx="684803"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Who</a:t>
            </a:r>
          </a:p>
        </p:txBody>
      </p:sp>
      <p:sp>
        <p:nvSpPr>
          <p:cNvPr id="12" name="Rectangle 11"/>
          <p:cNvSpPr/>
          <p:nvPr/>
        </p:nvSpPr>
        <p:spPr>
          <a:xfrm>
            <a:off x="2286000" y="3352800"/>
            <a:ext cx="697627"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a:t>
            </a:r>
          </a:p>
        </p:txBody>
      </p:sp>
      <p:sp>
        <p:nvSpPr>
          <p:cNvPr id="13" name="Rectangle 12"/>
          <p:cNvSpPr/>
          <p:nvPr/>
        </p:nvSpPr>
        <p:spPr>
          <a:xfrm>
            <a:off x="4267200" y="3429000"/>
            <a:ext cx="748923"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a:t>
            </a:r>
          </a:p>
        </p:txBody>
      </p:sp>
      <p:sp>
        <p:nvSpPr>
          <p:cNvPr id="14" name="Rectangle 13"/>
          <p:cNvSpPr/>
          <p:nvPr/>
        </p:nvSpPr>
        <p:spPr>
          <a:xfrm>
            <a:off x="2514600" y="5562600"/>
            <a:ext cx="1159293"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Expenses</a:t>
            </a:r>
          </a:p>
        </p:txBody>
      </p:sp>
      <p:sp>
        <p:nvSpPr>
          <p:cNvPr id="15" name="Rectangle 14"/>
          <p:cNvSpPr/>
          <p:nvPr/>
        </p:nvSpPr>
        <p:spPr>
          <a:xfrm>
            <a:off x="5562600" y="5562600"/>
            <a:ext cx="1107997"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Revenue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21658" y="457200"/>
            <a:ext cx="7306808" cy="923330"/>
          </a:xfrm>
          <a:prstGeom prst="rect">
            <a:avLst/>
          </a:prstGeom>
          <a:noFill/>
        </p:spPr>
        <p:txBody>
          <a:bodyPr wrap="non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Cash flows &amp; Expenses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3200400" y="2286000"/>
            <a:ext cx="2364310" cy="1569660"/>
          </a:xfrm>
          <a:prstGeom prst="rect">
            <a:avLst/>
          </a:prstGeom>
          <a:noFill/>
        </p:spPr>
        <p:txBody>
          <a:bodyPr wrap="square" lIns="91440" tIns="45720" rIns="91440" bIns="45720">
            <a:spAutoFit/>
          </a:bodyPr>
          <a:lstStyle/>
          <a:p>
            <a:pPr algn="ctr"/>
            <a:r>
              <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nvGraphicFramePr>
        <p:xfrm>
          <a:off x="0" y="457200"/>
          <a:ext cx="9144000" cy="523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81000" y="1752600"/>
            <a:ext cx="179408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Cash Revenues</a:t>
            </a:r>
          </a:p>
        </p:txBody>
      </p:sp>
      <p:sp>
        <p:nvSpPr>
          <p:cNvPr id="8" name="Rectangle 7"/>
          <p:cNvSpPr/>
          <p:nvPr/>
        </p:nvSpPr>
        <p:spPr>
          <a:xfrm>
            <a:off x="304800" y="3200400"/>
            <a:ext cx="226857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Cash Disbursement</a:t>
            </a:r>
          </a:p>
        </p:txBody>
      </p:sp>
      <p:sp>
        <p:nvSpPr>
          <p:cNvPr id="9" name="Rectangle 8"/>
          <p:cNvSpPr/>
          <p:nvPr/>
        </p:nvSpPr>
        <p:spPr>
          <a:xfrm>
            <a:off x="228600" y="4876800"/>
            <a:ext cx="2371162"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Cash Reconciliation</a:t>
            </a:r>
          </a:p>
        </p:txBody>
      </p:sp>
      <p:cxnSp>
        <p:nvCxnSpPr>
          <p:cNvPr id="11" name="Straight Connector 10"/>
          <p:cNvCxnSpPr/>
          <p:nvPr/>
        </p:nvCxnSpPr>
        <p:spPr>
          <a:xfrm>
            <a:off x="228600" y="1600200"/>
            <a:ext cx="769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90500" y="3924300"/>
            <a:ext cx="54102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895600" y="1219200"/>
            <a:ext cx="1005404"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January</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Rectangle 18"/>
          <p:cNvSpPr/>
          <p:nvPr/>
        </p:nvSpPr>
        <p:spPr>
          <a:xfrm>
            <a:off x="4495800" y="1219200"/>
            <a:ext cx="1133645"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February</a:t>
            </a:r>
          </a:p>
        </p:txBody>
      </p:sp>
      <p:sp>
        <p:nvSpPr>
          <p:cNvPr id="20" name="Rectangle 19"/>
          <p:cNvSpPr/>
          <p:nvPr/>
        </p:nvSpPr>
        <p:spPr>
          <a:xfrm>
            <a:off x="6248400" y="1219200"/>
            <a:ext cx="86433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March</a:t>
            </a:r>
          </a:p>
        </p:txBody>
      </p:sp>
      <p:cxnSp>
        <p:nvCxnSpPr>
          <p:cNvPr id="22" name="Straight Connector 21"/>
          <p:cNvCxnSpPr/>
          <p:nvPr/>
        </p:nvCxnSpPr>
        <p:spPr>
          <a:xfrm rot="5400000">
            <a:off x="1485900" y="3924300"/>
            <a:ext cx="541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219700" y="3924300"/>
            <a:ext cx="541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086100" y="3924300"/>
            <a:ext cx="541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8600" y="3124200"/>
            <a:ext cx="769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8600" y="4724400"/>
            <a:ext cx="76962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28601" y="2286001"/>
            <a:ext cx="23622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a:ln w="11430"/>
                <a:solidFill>
                  <a:schemeClr val="bg2">
                    <a:lumMod val="40000"/>
                    <a:lumOff val="60000"/>
                  </a:schemeClr>
                </a:solidFill>
                <a:effectLst>
                  <a:outerShdw blurRad="50800" dist="39000" dir="5460000" algn="tl">
                    <a:srgbClr val="000000">
                      <a:alpha val="38000"/>
                    </a:srgbClr>
                  </a:outerShdw>
                </a:effectLst>
              </a:rPr>
              <a:t>- </a:t>
            </a:r>
            <a:r>
              <a:rPr lang="en-US" sz="1400" b="1" cap="none" spc="0" dirty="0">
                <a:ln w="11430"/>
                <a:solidFill>
                  <a:schemeClr val="bg2">
                    <a:lumMod val="40000"/>
                    <a:lumOff val="60000"/>
                  </a:schemeClr>
                </a:solidFill>
                <a:effectLst>
                  <a:outerShdw blurRad="50800" dist="39000" dir="5460000" algn="tl">
                    <a:srgbClr val="000000">
                      <a:alpha val="38000"/>
                    </a:srgbClr>
                  </a:outerShdw>
                </a:effectLst>
              </a:rPr>
              <a:t>Revenue from Sponsors</a:t>
            </a:r>
          </a:p>
          <a:p>
            <a:r>
              <a:rPr lang="en-US" sz="1400" b="1" dirty="0">
                <a:ln w="11430"/>
                <a:solidFill>
                  <a:schemeClr val="bg2">
                    <a:lumMod val="40000"/>
                    <a:lumOff val="60000"/>
                  </a:schemeClr>
                </a:solidFill>
                <a:effectLst>
                  <a:outerShdw blurRad="50800" dist="39000" dir="5460000" algn="tl">
                    <a:srgbClr val="000000">
                      <a:alpha val="38000"/>
                    </a:srgbClr>
                  </a:outerShdw>
                </a:effectLst>
              </a:rPr>
              <a:t>- Revenue from services </a:t>
            </a:r>
            <a:endParaRPr lang="en-US" sz="1400" b="1" cap="none" spc="0" dirty="0">
              <a:ln w="11430"/>
              <a:solidFill>
                <a:schemeClr val="bg2">
                  <a:lumMod val="40000"/>
                  <a:lumOff val="60000"/>
                </a:schemeClr>
              </a:solidFill>
              <a:effectLst>
                <a:outerShdw blurRad="50800" dist="39000" dir="5460000" algn="tl">
                  <a:srgbClr val="000000">
                    <a:alpha val="38000"/>
                  </a:srgbClr>
                </a:outerShdw>
              </a:effectLst>
            </a:endParaRPr>
          </a:p>
        </p:txBody>
      </p:sp>
      <p:sp>
        <p:nvSpPr>
          <p:cNvPr id="28" name="Rectangle 27"/>
          <p:cNvSpPr/>
          <p:nvPr/>
        </p:nvSpPr>
        <p:spPr>
          <a:xfrm>
            <a:off x="304800" y="3657600"/>
            <a:ext cx="2362200"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400" b="1" cap="none" spc="0" dirty="0">
                <a:ln w="11430"/>
                <a:solidFill>
                  <a:schemeClr val="bg2">
                    <a:lumMod val="40000"/>
                    <a:lumOff val="60000"/>
                  </a:schemeClr>
                </a:solidFill>
                <a:effectLst>
                  <a:outerShdw blurRad="50800" dist="39000" dir="5460000" algn="tl">
                    <a:srgbClr val="000000">
                      <a:alpha val="38000"/>
                    </a:srgbClr>
                  </a:outerShdw>
                </a:effectLst>
              </a:rPr>
              <a:t>- Rent</a:t>
            </a:r>
          </a:p>
          <a:p>
            <a:pPr>
              <a:buFontTx/>
              <a:buChar char="-"/>
            </a:pPr>
            <a:r>
              <a:rPr lang="en-US" sz="1400" b="1" dirty="0">
                <a:ln w="11430"/>
                <a:solidFill>
                  <a:schemeClr val="bg2">
                    <a:lumMod val="40000"/>
                    <a:lumOff val="60000"/>
                  </a:schemeClr>
                </a:solidFill>
                <a:effectLst>
                  <a:outerShdw blurRad="50800" dist="39000" dir="5460000" algn="tl">
                    <a:srgbClr val="000000">
                      <a:alpha val="38000"/>
                    </a:srgbClr>
                  </a:outerShdw>
                </a:effectLst>
              </a:rPr>
              <a:t> Utilities</a:t>
            </a:r>
          </a:p>
          <a:p>
            <a:pPr>
              <a:buFontTx/>
              <a:buChar char="-"/>
            </a:pPr>
            <a:r>
              <a:rPr lang="en-US" sz="1400" b="1" cap="none" spc="0" dirty="0">
                <a:ln w="11430"/>
                <a:solidFill>
                  <a:schemeClr val="bg2">
                    <a:lumMod val="40000"/>
                    <a:lumOff val="60000"/>
                  </a:schemeClr>
                </a:solidFill>
                <a:effectLst>
                  <a:outerShdw blurRad="50800" dist="39000" dir="5460000" algn="tl">
                    <a:srgbClr val="000000">
                      <a:alpha val="38000"/>
                    </a:srgbClr>
                  </a:outerShdw>
                </a:effectLst>
              </a:rPr>
              <a:t> Salaries</a:t>
            </a:r>
          </a:p>
          <a:p>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9" name="Rectangle 28"/>
          <p:cNvSpPr/>
          <p:nvPr/>
        </p:nvSpPr>
        <p:spPr>
          <a:xfrm>
            <a:off x="381000" y="5257800"/>
            <a:ext cx="2895600" cy="123110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400" b="1" cap="none" spc="0" dirty="0">
                <a:ln w="11430"/>
                <a:solidFill>
                  <a:schemeClr val="bg2">
                    <a:lumMod val="40000"/>
                    <a:lumOff val="60000"/>
                  </a:schemeClr>
                </a:solidFill>
                <a:effectLst>
                  <a:outerShdw blurRad="50800" dist="39000" dir="5460000" algn="tl">
                    <a:srgbClr val="000000">
                      <a:alpha val="38000"/>
                    </a:srgbClr>
                  </a:outerShdw>
                </a:effectLst>
              </a:rPr>
              <a:t>Opening Cash Balance</a:t>
            </a:r>
          </a:p>
          <a:p>
            <a:r>
              <a:rPr lang="en-US" sz="1400" b="1" dirty="0">
                <a:ln w="11430"/>
                <a:solidFill>
                  <a:schemeClr val="bg2">
                    <a:lumMod val="40000"/>
                    <a:lumOff val="60000"/>
                  </a:schemeClr>
                </a:solidFill>
                <a:effectLst>
                  <a:outerShdw blurRad="50800" dist="39000" dir="5460000" algn="tl">
                    <a:srgbClr val="000000">
                      <a:alpha val="38000"/>
                    </a:srgbClr>
                  </a:outerShdw>
                </a:effectLst>
              </a:rPr>
              <a:t>+ Total Cash Revenues</a:t>
            </a:r>
          </a:p>
          <a:p>
            <a:pPr>
              <a:buFontTx/>
              <a:buChar char="-"/>
            </a:pPr>
            <a:r>
              <a:rPr lang="en-US" sz="1400" b="1" cap="none" spc="0" dirty="0">
                <a:ln w="11430"/>
                <a:solidFill>
                  <a:schemeClr val="bg2">
                    <a:lumMod val="40000"/>
                    <a:lumOff val="60000"/>
                  </a:schemeClr>
                </a:solidFill>
                <a:effectLst>
                  <a:outerShdw blurRad="50800" dist="39000" dir="5460000" algn="tl">
                    <a:srgbClr val="000000">
                      <a:alpha val="38000"/>
                    </a:srgbClr>
                  </a:outerShdw>
                </a:effectLst>
              </a:rPr>
              <a:t>Total Cash Disbursements</a:t>
            </a:r>
          </a:p>
          <a:p>
            <a:r>
              <a:rPr lang="en-US" sz="1400" b="1" dirty="0">
                <a:ln w="11430"/>
                <a:solidFill>
                  <a:schemeClr val="bg2">
                    <a:lumMod val="40000"/>
                    <a:lumOff val="60000"/>
                  </a:schemeClr>
                </a:solidFill>
                <a:effectLst>
                  <a:outerShdw blurRad="50800" dist="39000" dir="5460000" algn="tl">
                    <a:srgbClr val="000000">
                      <a:alpha val="38000"/>
                    </a:srgbClr>
                  </a:outerShdw>
                </a:effectLst>
              </a:rPr>
              <a:t> = Closing cash balance</a:t>
            </a:r>
            <a:endParaRPr lang="en-US" sz="1400" b="1" cap="none" spc="0" dirty="0">
              <a:ln w="11430"/>
              <a:solidFill>
                <a:schemeClr val="bg2">
                  <a:lumMod val="40000"/>
                  <a:lumOff val="60000"/>
                </a:schemeClr>
              </a:solidFill>
              <a:effectLst>
                <a:outerShdw blurRad="50800" dist="39000" dir="5460000" algn="tl">
                  <a:srgbClr val="000000">
                    <a:alpha val="38000"/>
                  </a:srgbClr>
                </a:outerShdw>
              </a:effectLst>
            </a:endParaRPr>
          </a:p>
          <a:p>
            <a:pPr>
              <a:buFontTx/>
              <a:buChar char="-"/>
            </a:pP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31" name="Straight Connector 30"/>
          <p:cNvCxnSpPr/>
          <p:nvPr/>
        </p:nvCxnSpPr>
        <p:spPr>
          <a:xfrm>
            <a:off x="457200" y="5943600"/>
            <a:ext cx="2133600" cy="0"/>
          </a:xfrm>
          <a:prstGeom prst="line">
            <a:avLst/>
          </a:prstGeom>
          <a:ln w="222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251695" y="3733800"/>
            <a:ext cx="492444"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$50</a:t>
            </a:r>
          </a:p>
        </p:txBody>
      </p:sp>
      <p:sp>
        <p:nvSpPr>
          <p:cNvPr id="30" name="Rectangle 29"/>
          <p:cNvSpPr/>
          <p:nvPr/>
        </p:nvSpPr>
        <p:spPr>
          <a:xfrm>
            <a:off x="3200400" y="2209800"/>
            <a:ext cx="595035"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$100</a:t>
            </a:r>
          </a:p>
        </p:txBody>
      </p:sp>
      <p:sp>
        <p:nvSpPr>
          <p:cNvPr id="32" name="Rectangle 31"/>
          <p:cNvSpPr/>
          <p:nvPr/>
        </p:nvSpPr>
        <p:spPr>
          <a:xfrm>
            <a:off x="6400800" y="2286000"/>
            <a:ext cx="595035"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$200</a:t>
            </a:r>
          </a:p>
        </p:txBody>
      </p:sp>
      <p:sp>
        <p:nvSpPr>
          <p:cNvPr id="33" name="Rectangle 32"/>
          <p:cNvSpPr/>
          <p:nvPr/>
        </p:nvSpPr>
        <p:spPr>
          <a:xfrm>
            <a:off x="4648200" y="2286000"/>
            <a:ext cx="595035"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$150</a:t>
            </a:r>
          </a:p>
        </p:txBody>
      </p:sp>
      <p:sp>
        <p:nvSpPr>
          <p:cNvPr id="34" name="Rectangle 33"/>
          <p:cNvSpPr/>
          <p:nvPr/>
        </p:nvSpPr>
        <p:spPr>
          <a:xfrm>
            <a:off x="4800600" y="3733800"/>
            <a:ext cx="492444"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$50</a:t>
            </a:r>
          </a:p>
        </p:txBody>
      </p:sp>
      <p:sp>
        <p:nvSpPr>
          <p:cNvPr id="35" name="Rectangle 34"/>
          <p:cNvSpPr/>
          <p:nvPr/>
        </p:nvSpPr>
        <p:spPr>
          <a:xfrm>
            <a:off x="6477000" y="3886200"/>
            <a:ext cx="492444"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$50</a:t>
            </a:r>
          </a:p>
        </p:txBody>
      </p:sp>
      <p:sp>
        <p:nvSpPr>
          <p:cNvPr id="36" name="Rectangle 35"/>
          <p:cNvSpPr/>
          <p:nvPr/>
        </p:nvSpPr>
        <p:spPr>
          <a:xfrm>
            <a:off x="3429000" y="4876800"/>
            <a:ext cx="389850"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$0</a:t>
            </a:r>
          </a:p>
        </p:txBody>
      </p:sp>
      <p:sp>
        <p:nvSpPr>
          <p:cNvPr id="37" name="Rectangle 36"/>
          <p:cNvSpPr/>
          <p:nvPr/>
        </p:nvSpPr>
        <p:spPr>
          <a:xfrm>
            <a:off x="3352800" y="5638800"/>
            <a:ext cx="492444"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$50</a:t>
            </a:r>
          </a:p>
        </p:txBody>
      </p:sp>
      <p:sp>
        <p:nvSpPr>
          <p:cNvPr id="38" name="Rectangle 37"/>
          <p:cNvSpPr/>
          <p:nvPr/>
        </p:nvSpPr>
        <p:spPr>
          <a:xfrm>
            <a:off x="4648200" y="4953000"/>
            <a:ext cx="492444"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$50</a:t>
            </a:r>
          </a:p>
        </p:txBody>
      </p:sp>
      <p:sp>
        <p:nvSpPr>
          <p:cNvPr id="39" name="Rectangle 38"/>
          <p:cNvSpPr/>
          <p:nvPr/>
        </p:nvSpPr>
        <p:spPr>
          <a:xfrm>
            <a:off x="3276600" y="5257800"/>
            <a:ext cx="595035"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$100</a:t>
            </a:r>
          </a:p>
        </p:txBody>
      </p:sp>
      <p:sp>
        <p:nvSpPr>
          <p:cNvPr id="40" name="Rectangle 39"/>
          <p:cNvSpPr/>
          <p:nvPr/>
        </p:nvSpPr>
        <p:spPr>
          <a:xfrm>
            <a:off x="3429000" y="6019800"/>
            <a:ext cx="492444"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$50</a:t>
            </a:r>
          </a:p>
        </p:txBody>
      </p:sp>
      <p:sp>
        <p:nvSpPr>
          <p:cNvPr id="41" name="Rectangle 40"/>
          <p:cNvSpPr/>
          <p:nvPr/>
        </p:nvSpPr>
        <p:spPr>
          <a:xfrm>
            <a:off x="4572000" y="5257800"/>
            <a:ext cx="595035"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$150</a:t>
            </a:r>
          </a:p>
        </p:txBody>
      </p:sp>
      <p:sp>
        <p:nvSpPr>
          <p:cNvPr id="42" name="Rectangle 41"/>
          <p:cNvSpPr/>
          <p:nvPr/>
        </p:nvSpPr>
        <p:spPr>
          <a:xfrm>
            <a:off x="4623296" y="5638800"/>
            <a:ext cx="492443"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$50</a:t>
            </a:r>
          </a:p>
        </p:txBody>
      </p:sp>
      <p:sp>
        <p:nvSpPr>
          <p:cNvPr id="43" name="Rectangle 42"/>
          <p:cNvSpPr/>
          <p:nvPr/>
        </p:nvSpPr>
        <p:spPr>
          <a:xfrm>
            <a:off x="4648200" y="6019800"/>
            <a:ext cx="595035"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$150</a:t>
            </a:r>
          </a:p>
        </p:txBody>
      </p:sp>
      <p:sp>
        <p:nvSpPr>
          <p:cNvPr id="44" name="Rectangle 43"/>
          <p:cNvSpPr/>
          <p:nvPr/>
        </p:nvSpPr>
        <p:spPr>
          <a:xfrm>
            <a:off x="6477000" y="4876800"/>
            <a:ext cx="595035"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$150</a:t>
            </a:r>
          </a:p>
        </p:txBody>
      </p:sp>
      <p:sp>
        <p:nvSpPr>
          <p:cNvPr id="45" name="Rectangle 44"/>
          <p:cNvSpPr/>
          <p:nvPr/>
        </p:nvSpPr>
        <p:spPr>
          <a:xfrm>
            <a:off x="6477000" y="5181600"/>
            <a:ext cx="595035"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$200</a:t>
            </a:r>
          </a:p>
        </p:txBody>
      </p:sp>
      <p:sp>
        <p:nvSpPr>
          <p:cNvPr id="46" name="Rectangle 45"/>
          <p:cNvSpPr/>
          <p:nvPr/>
        </p:nvSpPr>
        <p:spPr>
          <a:xfrm>
            <a:off x="6553200" y="5486400"/>
            <a:ext cx="492444"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$50</a:t>
            </a:r>
          </a:p>
        </p:txBody>
      </p:sp>
      <p:sp>
        <p:nvSpPr>
          <p:cNvPr id="47" name="Rectangle 46"/>
          <p:cNvSpPr/>
          <p:nvPr/>
        </p:nvSpPr>
        <p:spPr>
          <a:xfrm>
            <a:off x="6553200" y="5943600"/>
            <a:ext cx="595035" cy="338554"/>
          </a:xfrm>
          <a:prstGeom prst="rect">
            <a:avLst/>
          </a:prstGeom>
          <a:noFill/>
        </p:spPr>
        <p:txBody>
          <a:bodyPr wrap="none" lIns="91440" tIns="45720" rIns="91440" bIns="45720">
            <a:spAutoFit/>
          </a:bodyPr>
          <a:lstStyle/>
          <a:p>
            <a:pPr algn="ctr"/>
            <a:r>
              <a:rPr 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$300</a:t>
            </a:r>
          </a:p>
        </p:txBody>
      </p:sp>
      <p:cxnSp>
        <p:nvCxnSpPr>
          <p:cNvPr id="49" name="Straight Connector 48"/>
          <p:cNvCxnSpPr/>
          <p:nvPr/>
        </p:nvCxnSpPr>
        <p:spPr>
          <a:xfrm rot="10800000">
            <a:off x="3124200" y="60198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4343400" y="60198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a:off x="6324600" y="59436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8600" y="6629400"/>
            <a:ext cx="769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895600" y="1219200"/>
            <a:ext cx="502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286000" y="4114800"/>
            <a:ext cx="5029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linds(horizont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linds(horizontal)">
                                      <p:cBhvr>
                                        <p:cTn id="28" dur="500"/>
                                        <p:tgtEl>
                                          <p:spTgt spid="29"/>
                                        </p:tgtEl>
                                      </p:cBhvr>
                                    </p:animEffect>
                                  </p:childTnLst>
                                </p:cTn>
                              </p:par>
                              <p:par>
                                <p:cTn id="29" presetID="3" presetClass="entr" presetSubtype="1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par>
                                <p:cTn id="46" presetID="3" presetClass="entr" presetSubtype="10" fill="hold"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blinds(horizontal)">
                                      <p:cBhvr>
                                        <p:cTn id="48" dur="500"/>
                                        <p:tgtEl>
                                          <p:spTgt spid="52"/>
                                        </p:tgtEl>
                                      </p:cBhvr>
                                    </p:animEffect>
                                  </p:childTnLst>
                                </p:cTn>
                              </p:par>
                              <p:par>
                                <p:cTn id="49" presetID="3" presetClass="entr" presetSubtype="1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linds(horizontal)">
                                      <p:cBhvr>
                                        <p:cTn id="51" dur="500"/>
                                        <p:tgtEl>
                                          <p:spTgt spid="52"/>
                                        </p:tgtEl>
                                      </p:cBhvr>
                                    </p:animEffect>
                                  </p:childTnLst>
                                </p:cTn>
                              </p:par>
                              <p:par>
                                <p:cTn id="52" presetID="3" presetClass="entr" presetSubtype="1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linds(horizontal)">
                                      <p:cBhvr>
                                        <p:cTn id="54" dur="500"/>
                                        <p:tgtEl>
                                          <p:spTgt spid="23"/>
                                        </p:tgtEl>
                                      </p:cBhvr>
                                    </p:animEffect>
                                  </p:childTnLst>
                                </p:cTn>
                              </p:par>
                              <p:par>
                                <p:cTn id="55" presetID="3" presetClass="entr" presetSubtype="1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blinds(horizontal)">
                                      <p:cBhvr>
                                        <p:cTn id="57" dur="500"/>
                                        <p:tgtEl>
                                          <p:spTgt spid="48"/>
                                        </p:tgtEl>
                                      </p:cBhvr>
                                    </p:animEffect>
                                  </p:childTnLst>
                                </p:cTn>
                              </p:par>
                              <p:par>
                                <p:cTn id="58" presetID="3" presetClass="entr" presetSubtype="10"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blinds(horizontal)">
                                      <p:cBhvr>
                                        <p:cTn id="60" dur="500"/>
                                        <p:tgtEl>
                                          <p:spTgt spid="53"/>
                                        </p:tgtEl>
                                      </p:cBhvr>
                                    </p:animEffect>
                                  </p:childTnLst>
                                </p:cTn>
                              </p:par>
                              <p:par>
                                <p:cTn id="61" presetID="3" presetClass="entr" presetSubtype="1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linds(horizontal)">
                                      <p:cBhvr>
                                        <p:cTn id="63" dur="500"/>
                                        <p:tgtEl>
                                          <p:spTgt spid="26"/>
                                        </p:tgtEl>
                                      </p:cBhvr>
                                    </p:animEffect>
                                  </p:childTnLst>
                                </p:cTn>
                              </p:par>
                              <p:par>
                                <p:cTn id="64" presetID="3" presetClass="entr" presetSubtype="1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linds(horizontal)">
                                      <p:cBhvr>
                                        <p:cTn id="66" dur="500"/>
                                        <p:tgtEl>
                                          <p:spTgt spid="25"/>
                                        </p:tgtEl>
                                      </p:cBhvr>
                                    </p:animEffect>
                                  </p:childTnLst>
                                </p:cTn>
                              </p:par>
                              <p:par>
                                <p:cTn id="67" presetID="3" presetClass="entr" presetSubtype="1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blinds(horizontal)">
                                      <p:cBhvr>
                                        <p:cTn id="69" dur="500"/>
                                        <p:tgtEl>
                                          <p:spTgt spid="16"/>
                                        </p:tgtEl>
                                      </p:cBhvr>
                                    </p:animEffect>
                                  </p:childTnLst>
                                </p:cTn>
                              </p:par>
                              <p:par>
                                <p:cTn id="70" presetID="3"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linds(horizontal)">
                                      <p:cBhvr>
                                        <p:cTn id="72" dur="500"/>
                                        <p:tgtEl>
                                          <p:spTgt spid="22"/>
                                        </p:tgtEl>
                                      </p:cBhvr>
                                    </p:animEffect>
                                  </p:childTnLst>
                                </p:cTn>
                              </p:par>
                              <p:par>
                                <p:cTn id="73" presetID="3" presetClass="entr" presetSubtype="1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linds(horizontal)">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blinds(horizontal)">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linds(horizontal)">
                                      <p:cBhvr>
                                        <p:cTn id="85" dur="5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blinds(horizontal)">
                                      <p:cBhvr>
                                        <p:cTn id="90" dur="500"/>
                                        <p:tgtEl>
                                          <p:spTgt spid="36"/>
                                        </p:tgtEl>
                                      </p:cBhvr>
                                    </p:animEffect>
                                  </p:childTnLst>
                                </p:cTn>
                              </p:par>
                            </p:childTnLst>
                          </p:cTn>
                        </p:par>
                        <p:par>
                          <p:cTn id="91" fill="hold">
                            <p:stCondLst>
                              <p:cond delay="500"/>
                            </p:stCondLst>
                            <p:childTnLst>
                              <p:par>
                                <p:cTn id="92" presetID="3" presetClass="entr" presetSubtype="10" fill="hold" grpId="0" nodeType="after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blinds(horizontal)">
                                      <p:cBhvr>
                                        <p:cTn id="94" dur="500"/>
                                        <p:tgtEl>
                                          <p:spTgt spid="39"/>
                                        </p:tgtEl>
                                      </p:cBhvr>
                                    </p:animEffect>
                                  </p:childTnLst>
                                </p:cTn>
                              </p:par>
                            </p:childTnLst>
                          </p:cTn>
                        </p:par>
                        <p:par>
                          <p:cTn id="95" fill="hold">
                            <p:stCondLst>
                              <p:cond delay="1000"/>
                            </p:stCondLst>
                            <p:childTnLst>
                              <p:par>
                                <p:cTn id="96" presetID="3" presetClass="entr" presetSubtype="10" fill="hold" grpId="0"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blinds(horizontal)">
                                      <p:cBhvr>
                                        <p:cTn id="98" dur="500"/>
                                        <p:tgtEl>
                                          <p:spTgt spid="37"/>
                                        </p:tgtEl>
                                      </p:cBhvr>
                                    </p:animEffect>
                                  </p:childTnLst>
                                </p:cTn>
                              </p:par>
                            </p:childTnLst>
                          </p:cTn>
                        </p:par>
                        <p:par>
                          <p:cTn id="99" fill="hold">
                            <p:stCondLst>
                              <p:cond delay="1500"/>
                            </p:stCondLst>
                            <p:childTnLst>
                              <p:par>
                                <p:cTn id="100" presetID="3" presetClass="entr" presetSubtype="10" fill="hold" nodeType="after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blinds(horizontal)">
                                      <p:cBhvr>
                                        <p:cTn id="102" dur="500"/>
                                        <p:tgtEl>
                                          <p:spTgt spid="49"/>
                                        </p:tgtEl>
                                      </p:cBhvr>
                                    </p:animEffect>
                                  </p:childTnLst>
                                </p:cTn>
                              </p:par>
                            </p:childTnLst>
                          </p:cTn>
                        </p:par>
                        <p:par>
                          <p:cTn id="103" fill="hold">
                            <p:stCondLst>
                              <p:cond delay="2000"/>
                            </p:stCondLst>
                            <p:childTnLst>
                              <p:par>
                                <p:cTn id="104" presetID="3" presetClass="entr" presetSubtype="1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linds(horizontal)">
                                      <p:cBhvr>
                                        <p:cTn id="106" dur="500"/>
                                        <p:tgtEl>
                                          <p:spTgt spid="40"/>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blinds(horizontal)">
                                      <p:cBhvr>
                                        <p:cTn id="111" dur="5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blinds(horizontal)">
                                      <p:cBhvr>
                                        <p:cTn id="116" dur="500"/>
                                        <p:tgtEl>
                                          <p:spTgt spid="34"/>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blinds(horizontal)">
                                      <p:cBhvr>
                                        <p:cTn id="121" dur="500"/>
                                        <p:tgtEl>
                                          <p:spTgt spid="38"/>
                                        </p:tgtEl>
                                      </p:cBhvr>
                                    </p:animEffect>
                                  </p:childTnLst>
                                </p:cTn>
                              </p:par>
                            </p:childTnLst>
                          </p:cTn>
                        </p:par>
                        <p:par>
                          <p:cTn id="122" fill="hold">
                            <p:stCondLst>
                              <p:cond delay="500"/>
                            </p:stCondLst>
                            <p:childTnLst>
                              <p:par>
                                <p:cTn id="123" presetID="3" presetClass="entr" presetSubtype="10" fill="hold" grpId="0" nodeType="after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blinds(horizontal)">
                                      <p:cBhvr>
                                        <p:cTn id="125" dur="500"/>
                                        <p:tgtEl>
                                          <p:spTgt spid="41"/>
                                        </p:tgtEl>
                                      </p:cBhvr>
                                    </p:animEffect>
                                  </p:childTnLst>
                                </p:cTn>
                              </p:par>
                            </p:childTnLst>
                          </p:cTn>
                        </p:par>
                        <p:par>
                          <p:cTn id="126" fill="hold">
                            <p:stCondLst>
                              <p:cond delay="1000"/>
                            </p:stCondLst>
                            <p:childTnLst>
                              <p:par>
                                <p:cTn id="127" presetID="3" presetClass="entr" presetSubtype="10"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blinds(horizontal)">
                                      <p:cBhvr>
                                        <p:cTn id="129" dur="500"/>
                                        <p:tgtEl>
                                          <p:spTgt spid="42"/>
                                        </p:tgtEl>
                                      </p:cBhvr>
                                    </p:animEffect>
                                  </p:childTnLst>
                                </p:cTn>
                              </p:par>
                            </p:childTnLst>
                          </p:cTn>
                        </p:par>
                        <p:par>
                          <p:cTn id="130" fill="hold">
                            <p:stCondLst>
                              <p:cond delay="1500"/>
                            </p:stCondLst>
                            <p:childTnLst>
                              <p:par>
                                <p:cTn id="131" presetID="3" presetClass="entr" presetSubtype="10" fill="hold" nodeType="after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blinds(horizontal)">
                                      <p:cBhvr>
                                        <p:cTn id="133" dur="500"/>
                                        <p:tgtEl>
                                          <p:spTgt spid="50"/>
                                        </p:tgtEl>
                                      </p:cBhvr>
                                    </p:animEffect>
                                  </p:childTnLst>
                                </p:cTn>
                              </p:par>
                            </p:childTnLst>
                          </p:cTn>
                        </p:par>
                        <p:par>
                          <p:cTn id="134" fill="hold">
                            <p:stCondLst>
                              <p:cond delay="2000"/>
                            </p:stCondLst>
                            <p:childTnLst>
                              <p:par>
                                <p:cTn id="135" presetID="3" presetClass="entr" presetSubtype="10" fill="hold" grpId="0" nodeType="afterEffect">
                                  <p:stCondLst>
                                    <p:cond delay="0"/>
                                  </p:stCondLst>
                                  <p:childTnLst>
                                    <p:set>
                                      <p:cBhvr>
                                        <p:cTn id="136" dur="1" fill="hold">
                                          <p:stCondLst>
                                            <p:cond delay="0"/>
                                          </p:stCondLst>
                                        </p:cTn>
                                        <p:tgtEl>
                                          <p:spTgt spid="43"/>
                                        </p:tgtEl>
                                        <p:attrNameLst>
                                          <p:attrName>style.visibility</p:attrName>
                                        </p:attrNameLst>
                                      </p:cBhvr>
                                      <p:to>
                                        <p:strVal val="visible"/>
                                      </p:to>
                                    </p:set>
                                    <p:animEffect transition="in" filter="blinds(horizontal)">
                                      <p:cBhvr>
                                        <p:cTn id="137" dur="500"/>
                                        <p:tgtEl>
                                          <p:spTgt spid="43"/>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blinds(horizontal)">
                                      <p:cBhvr>
                                        <p:cTn id="142" dur="500"/>
                                        <p:tgtEl>
                                          <p:spTgt spid="32"/>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5"/>
                                        </p:tgtEl>
                                        <p:attrNameLst>
                                          <p:attrName>style.visibility</p:attrName>
                                        </p:attrNameLst>
                                      </p:cBhvr>
                                      <p:to>
                                        <p:strVal val="visible"/>
                                      </p:to>
                                    </p:set>
                                    <p:animEffect transition="in" filter="blinds(horizontal)">
                                      <p:cBhvr>
                                        <p:cTn id="147" dur="500"/>
                                        <p:tgtEl>
                                          <p:spTgt spid="35"/>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44"/>
                                        </p:tgtEl>
                                        <p:attrNameLst>
                                          <p:attrName>style.visibility</p:attrName>
                                        </p:attrNameLst>
                                      </p:cBhvr>
                                      <p:to>
                                        <p:strVal val="visible"/>
                                      </p:to>
                                    </p:set>
                                    <p:animEffect transition="in" filter="blinds(horizontal)">
                                      <p:cBhvr>
                                        <p:cTn id="152" dur="500"/>
                                        <p:tgtEl>
                                          <p:spTgt spid="44"/>
                                        </p:tgtEl>
                                      </p:cBhvr>
                                    </p:animEffect>
                                  </p:childTnLst>
                                </p:cTn>
                              </p:par>
                            </p:childTnLst>
                          </p:cTn>
                        </p:par>
                        <p:par>
                          <p:cTn id="153" fill="hold">
                            <p:stCondLst>
                              <p:cond delay="500"/>
                            </p:stCondLst>
                            <p:childTnLst>
                              <p:par>
                                <p:cTn id="154" presetID="3" presetClass="entr" presetSubtype="10" fill="hold" nodeType="afterEffect">
                                  <p:stCondLst>
                                    <p:cond delay="0"/>
                                  </p:stCondLst>
                                  <p:childTnLst>
                                    <p:set>
                                      <p:cBhvr>
                                        <p:cTn id="155" dur="1" fill="hold">
                                          <p:stCondLst>
                                            <p:cond delay="0"/>
                                          </p:stCondLst>
                                        </p:cTn>
                                        <p:tgtEl>
                                          <p:spTgt spid="45"/>
                                        </p:tgtEl>
                                        <p:attrNameLst>
                                          <p:attrName>style.visibility</p:attrName>
                                        </p:attrNameLst>
                                      </p:cBhvr>
                                      <p:to>
                                        <p:strVal val="visible"/>
                                      </p:to>
                                    </p:set>
                                    <p:animEffect transition="in" filter="blinds(horizontal)">
                                      <p:cBhvr>
                                        <p:cTn id="156" dur="500"/>
                                        <p:tgtEl>
                                          <p:spTgt spid="45"/>
                                        </p:tgtEl>
                                      </p:cBhvr>
                                    </p:animEffect>
                                  </p:childTnLst>
                                </p:cTn>
                              </p:par>
                            </p:childTnLst>
                          </p:cTn>
                        </p:par>
                        <p:par>
                          <p:cTn id="157" fill="hold">
                            <p:stCondLst>
                              <p:cond delay="1000"/>
                            </p:stCondLst>
                            <p:childTnLst>
                              <p:par>
                                <p:cTn id="158" presetID="3" presetClass="entr" presetSubtype="10" fill="hold" nodeType="after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blinds(horizontal)">
                                      <p:cBhvr>
                                        <p:cTn id="160" dur="500"/>
                                        <p:tgtEl>
                                          <p:spTgt spid="46"/>
                                        </p:tgtEl>
                                      </p:cBhvr>
                                    </p:animEffect>
                                  </p:childTnLst>
                                </p:cTn>
                              </p:par>
                            </p:childTnLst>
                          </p:cTn>
                        </p:par>
                        <p:par>
                          <p:cTn id="161" fill="hold">
                            <p:stCondLst>
                              <p:cond delay="1500"/>
                            </p:stCondLst>
                            <p:childTnLst>
                              <p:par>
                                <p:cTn id="162" presetID="3" presetClass="entr" presetSubtype="10" fill="hold" nodeType="afterEffect">
                                  <p:stCondLst>
                                    <p:cond delay="0"/>
                                  </p:stCondLst>
                                  <p:childTnLst>
                                    <p:set>
                                      <p:cBhvr>
                                        <p:cTn id="163" dur="1" fill="hold">
                                          <p:stCondLst>
                                            <p:cond delay="0"/>
                                          </p:stCondLst>
                                        </p:cTn>
                                        <p:tgtEl>
                                          <p:spTgt spid="51"/>
                                        </p:tgtEl>
                                        <p:attrNameLst>
                                          <p:attrName>style.visibility</p:attrName>
                                        </p:attrNameLst>
                                      </p:cBhvr>
                                      <p:to>
                                        <p:strVal val="visible"/>
                                      </p:to>
                                    </p:set>
                                    <p:animEffect transition="in" filter="blinds(horizontal)">
                                      <p:cBhvr>
                                        <p:cTn id="164" dur="500"/>
                                        <p:tgtEl>
                                          <p:spTgt spid="51"/>
                                        </p:tgtEl>
                                      </p:cBhvr>
                                    </p:animEffect>
                                  </p:childTnLst>
                                </p:cTn>
                              </p:par>
                            </p:childTnLst>
                          </p:cTn>
                        </p:par>
                        <p:par>
                          <p:cTn id="165" fill="hold">
                            <p:stCondLst>
                              <p:cond delay="2000"/>
                            </p:stCondLst>
                            <p:childTnLst>
                              <p:par>
                                <p:cTn id="166" presetID="3" presetClass="entr" presetSubtype="10" fill="hold" grpId="0" nodeType="after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blinds(horizontal)">
                                      <p:cBhvr>
                                        <p:cTn id="168" dur="500"/>
                                        <p:tgtEl>
                                          <p:spTgt spid="47"/>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1" nodeType="click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blinds(horizontal)">
                                      <p:cBhvr>
                                        <p:cTn id="173" dur="500"/>
                                        <p:tgtEl>
                                          <p:spTgt spid="43"/>
                                        </p:tgtEl>
                                      </p:cBhvr>
                                    </p:animEffect>
                                  </p:childTnLst>
                                </p:cTn>
                              </p:par>
                              <p:par>
                                <p:cTn id="174" presetID="3" presetClass="entr" presetSubtype="10" fill="hold" grpId="1" nodeType="withEffect">
                                  <p:stCondLst>
                                    <p:cond delay="0"/>
                                  </p:stCondLst>
                                  <p:childTnLst>
                                    <p:set>
                                      <p:cBhvr>
                                        <p:cTn id="175" dur="1" fill="hold">
                                          <p:stCondLst>
                                            <p:cond delay="0"/>
                                          </p:stCondLst>
                                        </p:cTn>
                                        <p:tgtEl>
                                          <p:spTgt spid="40"/>
                                        </p:tgtEl>
                                        <p:attrNameLst>
                                          <p:attrName>style.visibility</p:attrName>
                                        </p:attrNameLst>
                                      </p:cBhvr>
                                      <p:to>
                                        <p:strVal val="visible"/>
                                      </p:to>
                                    </p:set>
                                    <p:animEffect transition="in" filter="blinds(horizontal)">
                                      <p:cBhvr>
                                        <p:cTn id="176" dur="500"/>
                                        <p:tgtEl>
                                          <p:spTgt spid="40"/>
                                        </p:tgtEl>
                                      </p:cBhvr>
                                    </p:animEffect>
                                  </p:childTnLst>
                                </p:cTn>
                              </p:par>
                              <p:par>
                                <p:cTn id="177" presetID="3" presetClass="entr" presetSubtype="10" fill="hold" grpId="1" nodeType="with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blinds(horizontal)">
                                      <p:cBhvr>
                                        <p:cTn id="17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8" grpId="0"/>
      <p:bldP spid="19" grpId="0"/>
      <p:bldP spid="20" grpId="0"/>
      <p:bldP spid="27" grpId="0"/>
      <p:bldP spid="28" grpId="0"/>
      <p:bldP spid="29" grpId="0"/>
      <p:bldP spid="21" grpId="0"/>
      <p:bldP spid="32" grpId="0"/>
      <p:bldP spid="33" grpId="0"/>
      <p:bldP spid="34" grpId="0"/>
      <p:bldP spid="35" grpId="0"/>
      <p:bldP spid="36" grpId="0"/>
      <p:bldP spid="37" grpId="0"/>
      <p:bldP spid="38" grpId="0"/>
      <p:bldP spid="39" grpId="0"/>
      <p:bldP spid="40" grpId="0"/>
      <p:bldP spid="40" grpId="1"/>
      <p:bldP spid="41" grpId="0"/>
      <p:bldP spid="42" grpId="0"/>
      <p:bldP spid="43" grpId="0"/>
      <p:bldP spid="43" grpId="1"/>
      <p:bldP spid="44" grpId="0"/>
      <p:bldP spid="47" grpId="0"/>
      <p:bldP spid="47"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a:xfrm>
            <a:off x="228600" y="2514600"/>
            <a:ext cx="2590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28600" y="4038600"/>
            <a:ext cx="2590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28600" y="5562600"/>
            <a:ext cx="2590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0" y="304800"/>
            <a:ext cx="9144000" cy="515970"/>
            <a:chOff x="0" y="3625"/>
            <a:chExt cx="9144000" cy="515970"/>
          </a:xfrm>
        </p:grpSpPr>
        <p:sp>
          <p:nvSpPr>
            <p:cNvPr id="3" name="Rounded Rectangle 2"/>
            <p:cNvSpPr/>
            <p:nvPr/>
          </p:nvSpPr>
          <p:spPr>
            <a:xfrm>
              <a:off x="0" y="3625"/>
              <a:ext cx="9144000" cy="5159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ounded Rectangle 4"/>
            <p:cNvSpPr/>
            <p:nvPr/>
          </p:nvSpPr>
          <p:spPr>
            <a:xfrm>
              <a:off x="25188" y="28813"/>
              <a:ext cx="9093624" cy="465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u="sng" kern="1200" dirty="0"/>
                <a:t>Managing Cash Flows</a:t>
              </a:r>
            </a:p>
          </p:txBody>
        </p:sp>
      </p:grpSp>
      <p:sp>
        <p:nvSpPr>
          <p:cNvPr id="6" name="Rectangle 5"/>
          <p:cNvSpPr/>
          <p:nvPr/>
        </p:nvSpPr>
        <p:spPr>
          <a:xfrm>
            <a:off x="381000" y="1600200"/>
            <a:ext cx="242887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Projecting cash flows</a:t>
            </a:r>
          </a:p>
        </p:txBody>
      </p:sp>
      <p:sp>
        <p:nvSpPr>
          <p:cNvPr id="7" name="Rectangle 6"/>
          <p:cNvSpPr/>
          <p:nvPr/>
        </p:nvSpPr>
        <p:spPr>
          <a:xfrm>
            <a:off x="228600" y="2590800"/>
            <a:ext cx="2998418" cy="61555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1600" b="1" cap="none" spc="0" dirty="0">
                <a:ln w="11430"/>
                <a:solidFill>
                  <a:schemeClr val="accent3">
                    <a:lumMod val="20000"/>
                    <a:lumOff val="80000"/>
                  </a:schemeClr>
                </a:solidFill>
                <a:effectLst>
                  <a:outerShdw blurRad="50800" dist="39000" dir="5460000" algn="tl">
                    <a:srgbClr val="000000">
                      <a:alpha val="38000"/>
                    </a:srgbClr>
                  </a:outerShdw>
                </a:effectLst>
              </a:rPr>
              <a:t>Anticipated Revenue</a:t>
            </a:r>
          </a:p>
          <a:p>
            <a:r>
              <a:rPr lang="en-US" sz="1600" b="1" dirty="0">
                <a:ln w="11430"/>
                <a:solidFill>
                  <a:schemeClr val="accent3">
                    <a:lumMod val="20000"/>
                    <a:lumOff val="80000"/>
                  </a:schemeClr>
                </a:solidFill>
                <a:effectLst>
                  <a:outerShdw blurRad="50800" dist="39000" dir="5460000" algn="tl">
                    <a:srgbClr val="000000">
                      <a:alpha val="38000"/>
                    </a:srgbClr>
                  </a:outerShdw>
                </a:effectLst>
              </a:rPr>
              <a:t> Anticipated Expenses</a:t>
            </a:r>
            <a:endParaRPr lang="en-US" sz="1600" b="1" cap="none" spc="0" dirty="0">
              <a:ln w="11430"/>
              <a:solidFill>
                <a:schemeClr val="accent3">
                  <a:lumMod val="20000"/>
                  <a:lumOff val="80000"/>
                </a:schemeClr>
              </a:solidFill>
              <a:effectLst>
                <a:outerShdw blurRad="50800" dist="39000" dir="5460000" algn="tl">
                  <a:srgbClr val="000000">
                    <a:alpha val="38000"/>
                  </a:srgbClr>
                </a:outerShdw>
              </a:effectLst>
            </a:endParaRPr>
          </a:p>
        </p:txBody>
      </p:sp>
      <p:sp>
        <p:nvSpPr>
          <p:cNvPr id="8" name="Rectangle 7"/>
          <p:cNvSpPr/>
          <p:nvPr/>
        </p:nvSpPr>
        <p:spPr>
          <a:xfrm>
            <a:off x="228600" y="4191000"/>
            <a:ext cx="299841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600" b="1" cap="none" spc="0" dirty="0">
                <a:ln w="11430"/>
                <a:solidFill>
                  <a:schemeClr val="accent3">
                    <a:lumMod val="20000"/>
                    <a:lumOff val="80000"/>
                  </a:schemeClr>
                </a:solidFill>
                <a:effectLst>
                  <a:outerShdw blurRad="50800" dist="39000" dir="5460000" algn="tl">
                    <a:srgbClr val="000000">
                      <a:alpha val="38000"/>
                    </a:srgbClr>
                  </a:outerShdw>
                </a:effectLst>
              </a:rPr>
              <a:t>Risk </a:t>
            </a:r>
            <a:r>
              <a:rPr lang="en-US" sz="1600" b="1" dirty="0">
                <a:ln w="11430"/>
                <a:solidFill>
                  <a:schemeClr val="accent3">
                    <a:lumMod val="20000"/>
                    <a:lumOff val="80000"/>
                  </a:schemeClr>
                </a:solidFill>
                <a:effectLst>
                  <a:outerShdw blurRad="50800" dist="39000" dir="5460000" algn="tl">
                    <a:srgbClr val="000000">
                      <a:alpha val="38000"/>
                    </a:srgbClr>
                  </a:outerShdw>
                </a:effectLst>
              </a:rPr>
              <a:t>Related to</a:t>
            </a:r>
            <a:r>
              <a:rPr lang="en-US" sz="1600" b="1" cap="none" spc="0" dirty="0">
                <a:ln w="11430"/>
                <a:solidFill>
                  <a:schemeClr val="accent3">
                    <a:lumMod val="20000"/>
                    <a:lumOff val="80000"/>
                  </a:schemeClr>
                </a:solidFill>
                <a:effectLst>
                  <a:outerShdw blurRad="50800" dist="39000" dir="5460000" algn="tl">
                    <a:srgbClr val="000000">
                      <a:alpha val="38000"/>
                    </a:srgbClr>
                  </a:outerShdw>
                </a:effectLst>
              </a:rPr>
              <a:t> Revenue</a:t>
            </a:r>
          </a:p>
          <a:p>
            <a:r>
              <a:rPr lang="en-US" sz="1600" b="1" dirty="0">
                <a:ln w="11430"/>
                <a:solidFill>
                  <a:schemeClr val="accent3">
                    <a:lumMod val="20000"/>
                    <a:lumOff val="80000"/>
                  </a:schemeClr>
                </a:solidFill>
                <a:effectLst>
                  <a:outerShdw blurRad="50800" dist="39000" dir="5460000" algn="tl">
                    <a:srgbClr val="000000">
                      <a:alpha val="38000"/>
                    </a:srgbClr>
                  </a:outerShdw>
                </a:effectLst>
              </a:rPr>
              <a:t>Risk Related to Expenses</a:t>
            </a:r>
            <a:endParaRPr lang="en-US" sz="1600" b="1" cap="none" spc="0" dirty="0">
              <a:ln w="11430"/>
              <a:solidFill>
                <a:schemeClr val="accent3">
                  <a:lumMod val="20000"/>
                  <a:lumOff val="80000"/>
                </a:schemeClr>
              </a:solidFill>
              <a:effectLst>
                <a:outerShdw blurRad="50800" dist="39000" dir="5460000" algn="tl">
                  <a:srgbClr val="000000">
                    <a:alpha val="38000"/>
                  </a:srgbClr>
                </a:outerShdw>
              </a:effectLst>
            </a:endParaRPr>
          </a:p>
        </p:txBody>
      </p:sp>
      <p:sp>
        <p:nvSpPr>
          <p:cNvPr id="9" name="Rectangle 8"/>
          <p:cNvSpPr/>
          <p:nvPr/>
        </p:nvSpPr>
        <p:spPr>
          <a:xfrm>
            <a:off x="304800" y="5715000"/>
            <a:ext cx="299841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600" b="1" cap="none" spc="0" dirty="0">
                <a:ln w="11430"/>
                <a:solidFill>
                  <a:schemeClr val="accent3">
                    <a:lumMod val="20000"/>
                    <a:lumOff val="80000"/>
                  </a:schemeClr>
                </a:solidFill>
                <a:effectLst>
                  <a:outerShdw blurRad="50800" dist="39000" dir="5460000" algn="tl">
                    <a:srgbClr val="000000">
                      <a:alpha val="38000"/>
                    </a:srgbClr>
                  </a:outerShdw>
                </a:effectLst>
              </a:rPr>
              <a:t>Standardizing Revenue</a:t>
            </a:r>
          </a:p>
          <a:p>
            <a:r>
              <a:rPr lang="en-US" sz="1600" b="1" dirty="0">
                <a:ln w="11430"/>
                <a:solidFill>
                  <a:schemeClr val="accent3">
                    <a:lumMod val="20000"/>
                    <a:lumOff val="80000"/>
                  </a:schemeClr>
                </a:solidFill>
                <a:effectLst>
                  <a:outerShdw blurRad="50800" dist="39000" dir="5460000" algn="tl">
                    <a:srgbClr val="000000">
                      <a:alpha val="38000"/>
                    </a:srgbClr>
                  </a:outerShdw>
                </a:effectLst>
              </a:rPr>
              <a:t>Standardizing Expenses</a:t>
            </a:r>
            <a:endParaRPr lang="en-US" sz="1600" b="1" cap="none" spc="0" dirty="0">
              <a:ln w="11430"/>
              <a:solidFill>
                <a:schemeClr val="accent3">
                  <a:lumMod val="20000"/>
                  <a:lumOff val="80000"/>
                </a:schemeClr>
              </a:solidFill>
              <a:effectLst>
                <a:outerShdw blurRad="50800" dist="39000" dir="5460000" algn="tl">
                  <a:srgbClr val="000000">
                    <a:alpha val="38000"/>
                  </a:srgbClr>
                </a:outerShdw>
              </a:effectLst>
            </a:endParaRPr>
          </a:p>
        </p:txBody>
      </p:sp>
      <p:sp>
        <p:nvSpPr>
          <p:cNvPr id="13" name="Rectangle 12"/>
          <p:cNvSpPr/>
          <p:nvPr/>
        </p:nvSpPr>
        <p:spPr>
          <a:xfrm>
            <a:off x="2514600" y="2590800"/>
            <a:ext cx="287258" cy="338554"/>
          </a:xfrm>
          <a:prstGeom prst="rect">
            <a:avLst/>
          </a:prstGeom>
          <a:noFill/>
        </p:spPr>
        <p:txBody>
          <a:bodyPr wrap="none" lIns="91440" tIns="45720" rIns="91440" bIns="45720">
            <a:spAutoFit/>
          </a:bodyPr>
          <a:lstStyle/>
          <a:p>
            <a:pPr algn="ctr"/>
            <a:r>
              <a:rPr lang="en-US" sz="1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a:t>
            </a:r>
          </a:p>
        </p:txBody>
      </p:sp>
      <p:sp>
        <p:nvSpPr>
          <p:cNvPr id="14" name="Rectangle 13"/>
          <p:cNvSpPr/>
          <p:nvPr/>
        </p:nvSpPr>
        <p:spPr>
          <a:xfrm>
            <a:off x="2514600" y="4038600"/>
            <a:ext cx="287258" cy="338554"/>
          </a:xfrm>
          <a:prstGeom prst="rect">
            <a:avLst/>
          </a:prstGeom>
          <a:noFill/>
        </p:spPr>
        <p:txBody>
          <a:bodyPr wrap="none" lIns="91440" tIns="45720" rIns="91440" bIns="45720">
            <a:spAutoFit/>
          </a:bodyPr>
          <a:lstStyle/>
          <a:p>
            <a:pPr algn="ct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a:t>
            </a:r>
            <a:endParaRPr lang="en-US" sz="1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5" name="Rectangle 14"/>
          <p:cNvSpPr/>
          <p:nvPr/>
        </p:nvSpPr>
        <p:spPr>
          <a:xfrm>
            <a:off x="2514600" y="5638800"/>
            <a:ext cx="300082" cy="369332"/>
          </a:xfrm>
          <a:prstGeom prst="rect">
            <a:avLst/>
          </a:prstGeom>
          <a:noFill/>
        </p:spPr>
        <p:txBody>
          <a:bodyPr wrap="none" lIns="91440" tIns="45720" rIns="91440" bIns="45720">
            <a:spAutoFit/>
          </a:bodyPr>
          <a:lstStyle/>
          <a:p>
            <a:pPr algn="ct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a:t>
            </a:r>
            <a:endParaRPr lang="en-US"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6" name="Rectangle 15"/>
          <p:cNvSpPr/>
          <p:nvPr/>
        </p:nvSpPr>
        <p:spPr>
          <a:xfrm>
            <a:off x="3276600" y="1524000"/>
            <a:ext cx="2736647"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Managing Cash Surplus</a:t>
            </a:r>
          </a:p>
        </p:txBody>
      </p:sp>
      <p:sp>
        <p:nvSpPr>
          <p:cNvPr id="17" name="Rectangle 16"/>
          <p:cNvSpPr/>
          <p:nvPr/>
        </p:nvSpPr>
        <p:spPr>
          <a:xfrm>
            <a:off x="6248400" y="1524000"/>
            <a:ext cx="2736647"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Managing Cash Deficit</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9" name="Straight Connector 18"/>
          <p:cNvCxnSpPr/>
          <p:nvPr/>
        </p:nvCxnSpPr>
        <p:spPr>
          <a:xfrm>
            <a:off x="228600" y="19812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657600" y="2438400"/>
            <a:ext cx="2514600" cy="411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dirty="0"/>
              <a:t>Pay Down Line of Credit</a:t>
            </a:r>
          </a:p>
          <a:p>
            <a:pPr>
              <a:buFont typeface="Arial" pitchFamily="34" charset="0"/>
              <a:buChar char="•"/>
            </a:pPr>
            <a:r>
              <a:rPr lang="en-US" dirty="0"/>
              <a:t>Invest in short term Instruments</a:t>
            </a:r>
          </a:p>
          <a:p>
            <a:pPr>
              <a:buFont typeface="Arial" pitchFamily="34" charset="0"/>
              <a:buChar char="•"/>
            </a:pPr>
            <a:r>
              <a:rPr lang="en-US" dirty="0"/>
              <a:t>Invest in liquid securities</a:t>
            </a:r>
          </a:p>
        </p:txBody>
      </p:sp>
      <p:sp>
        <p:nvSpPr>
          <p:cNvPr id="21" name="Rounded Rectangle 20"/>
          <p:cNvSpPr/>
          <p:nvPr/>
        </p:nvSpPr>
        <p:spPr>
          <a:xfrm>
            <a:off x="6477000" y="2438400"/>
            <a:ext cx="2514600" cy="411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dirty="0"/>
              <a:t>Obtain Short term loan / Line of Credit</a:t>
            </a:r>
          </a:p>
          <a:p>
            <a:pPr>
              <a:buFont typeface="Arial" pitchFamily="34" charset="0"/>
              <a:buChar char="•"/>
            </a:pPr>
            <a:r>
              <a:rPr lang="en-US" dirty="0"/>
              <a:t>Speed up collection of receivables</a:t>
            </a:r>
          </a:p>
          <a:p>
            <a:pPr>
              <a:buFont typeface="Arial" pitchFamily="34" charset="0"/>
              <a:buChar char="•"/>
            </a:pPr>
            <a:r>
              <a:rPr lang="en-US" dirty="0"/>
              <a:t>Liquidate investments</a:t>
            </a:r>
          </a:p>
          <a:p>
            <a:pPr>
              <a:buFont typeface="Arial" pitchFamily="34" charset="0"/>
              <a:buChar char="•"/>
            </a:pPr>
            <a:r>
              <a:rPr lang="en-US" dirty="0"/>
              <a:t>Increase fundraising efforts</a:t>
            </a:r>
          </a:p>
          <a:p>
            <a:pPr>
              <a:buFont typeface="Arial" pitchFamily="34" charset="0"/>
              <a:buChar char="•"/>
            </a:pPr>
            <a:r>
              <a:rPr lang="en-US" dirty="0"/>
              <a:t>Cut expenses</a:t>
            </a:r>
          </a:p>
        </p:txBody>
      </p:sp>
      <p:cxnSp>
        <p:nvCxnSpPr>
          <p:cNvPr id="23" name="Straight Connector 22"/>
          <p:cNvCxnSpPr/>
          <p:nvPr/>
        </p:nvCxnSpPr>
        <p:spPr>
          <a:xfrm rot="5400000">
            <a:off x="457200" y="3962400"/>
            <a:ext cx="51816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6600" y="2743200"/>
            <a:ext cx="5561138"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Rate of </a:t>
            </a:r>
            <a:r>
              <a:rPr lang="en-US" sz="2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occurance</a:t>
            </a:r>
            <a:r>
              <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x impact of the event = Risk</a:t>
            </a:r>
          </a:p>
        </p:txBody>
      </p:sp>
      <p:sp>
        <p:nvSpPr>
          <p:cNvPr id="24" name="Rectangle 23"/>
          <p:cNvSpPr/>
          <p:nvPr/>
        </p:nvSpPr>
        <p:spPr>
          <a:xfrm>
            <a:off x="5029200" y="3200400"/>
            <a:ext cx="2241319"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30%  x 50% = 15%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par>
                                <p:cTn id="35" presetID="3"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linds(horizont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nodeType="clickEffect">
                                  <p:stCondLst>
                                    <p:cond delay="0"/>
                                  </p:stCondLst>
                                  <p:childTnLst>
                                    <p:animEffect transition="out" filter="blinds(horizontal)">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linds(horizontal)">
                                      <p:cBhvr>
                                        <p:cTn id="63" dur="500"/>
                                        <p:tgtEl>
                                          <p:spTgt spid="23"/>
                                        </p:tgtEl>
                                      </p:cBhvr>
                                    </p:animEffect>
                                  </p:childTnLst>
                                </p:cTn>
                              </p:par>
                              <p:par>
                                <p:cTn id="64" presetID="3" presetClass="entr" presetSubtype="1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linds(horizontal)">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blinds(horizontal)">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blinds(horizontal)">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blinds(horizontal)">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blinds(horizontal)">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7" grpId="0"/>
      <p:bldP spid="8" grpId="0"/>
      <p:bldP spid="13" grpId="0"/>
      <p:bldP spid="14" grpId="0"/>
      <p:bldP spid="16" grpId="0"/>
      <p:bldP spid="17" grpId="0"/>
      <p:bldP spid="20" grpId="0" animBg="1"/>
      <p:bldP spid="21"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nvGraphicFramePr>
        <p:xfrm>
          <a:off x="0" y="381000"/>
          <a:ext cx="9144000" cy="523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322302" y="3505199"/>
            <a:ext cx="249940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505200" y="1676400"/>
            <a:ext cx="2114681" cy="369332"/>
          </a:xfrm>
          <a:prstGeom prst="rect">
            <a:avLst/>
          </a:prstGeom>
        </p:spPr>
        <p:txBody>
          <a:bodyPr wrap="none">
            <a:spAutoFit/>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Program Expenses</a:t>
            </a:r>
          </a:p>
        </p:txBody>
      </p:sp>
      <p:sp>
        <p:nvSpPr>
          <p:cNvPr id="9" name="Rectangle 8"/>
          <p:cNvSpPr/>
          <p:nvPr/>
        </p:nvSpPr>
        <p:spPr>
          <a:xfrm>
            <a:off x="5410200" y="3429000"/>
            <a:ext cx="2820003" cy="369332"/>
          </a:xfrm>
          <a:prstGeom prst="rect">
            <a:avLst/>
          </a:prstGeom>
        </p:spPr>
        <p:txBody>
          <a:bodyPr wrap="none">
            <a:spAutoFit/>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Administrative Expenses</a:t>
            </a:r>
          </a:p>
        </p:txBody>
      </p:sp>
      <p:sp>
        <p:nvSpPr>
          <p:cNvPr id="10" name="Rectangle 9"/>
          <p:cNvSpPr/>
          <p:nvPr/>
        </p:nvSpPr>
        <p:spPr>
          <a:xfrm>
            <a:off x="3581400" y="5486400"/>
            <a:ext cx="2499402" cy="369332"/>
          </a:xfrm>
          <a:prstGeom prst="rect">
            <a:avLst/>
          </a:prstGeom>
        </p:spPr>
        <p:txBody>
          <a:bodyPr wrap="none">
            <a:spAutoFit/>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Fundraising Expenses</a:t>
            </a:r>
          </a:p>
        </p:txBody>
      </p:sp>
      <p:pic>
        <p:nvPicPr>
          <p:cNvPr id="5124" name="Picture 4"/>
          <p:cNvPicPr>
            <a:picLocks noChangeAspect="1" noChangeArrowheads="1"/>
          </p:cNvPicPr>
          <p:nvPr/>
        </p:nvPicPr>
        <p:blipFill>
          <a:blip r:embed="rId8" cstate="print"/>
          <a:srcRect/>
          <a:stretch>
            <a:fillRect/>
          </a:stretch>
        </p:blipFill>
        <p:spPr bwMode="auto">
          <a:xfrm>
            <a:off x="2895600" y="2895600"/>
            <a:ext cx="2307894"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5" name="Picture 5"/>
          <p:cNvPicPr>
            <a:picLocks noChangeAspect="1" noChangeArrowheads="1"/>
          </p:cNvPicPr>
          <p:nvPr/>
        </p:nvPicPr>
        <p:blipFill>
          <a:blip r:embed="rId9" cstate="print"/>
          <a:srcRect/>
          <a:stretch>
            <a:fillRect/>
          </a:stretch>
        </p:blipFill>
        <p:spPr bwMode="auto">
          <a:xfrm>
            <a:off x="838200" y="1143000"/>
            <a:ext cx="2057400" cy="154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http://www.atlanta.k12.ga.us/1861101118113928800/lib/1861101118113928800/AFAEE09-03.jpg"/>
          <p:cNvPicPr/>
          <p:nvPr/>
        </p:nvPicPr>
        <p:blipFill>
          <a:blip r:embed="rId10" cstate="print"/>
          <a:srcRect/>
          <a:stretch>
            <a:fillRect/>
          </a:stretch>
        </p:blipFill>
        <p:spPr bwMode="auto">
          <a:xfrm>
            <a:off x="1066800" y="4876800"/>
            <a:ext cx="2069684" cy="147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Effect transition="in" filter="blinds(horizontal)">
                                      <p:cBhvr>
                                        <p:cTn id="10" dur="500"/>
                                        <p:tgtEl>
                                          <p:spTgt spid="512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blinds(horizontal)">
                                      <p:cBhvr>
                                        <p:cTn id="18" dur="500"/>
                                        <p:tgtEl>
                                          <p:spTgt spid="512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nvGraphicFramePr>
        <p:xfrm>
          <a:off x="0" y="457200"/>
          <a:ext cx="9144000" cy="523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562600" y="2590800"/>
            <a:ext cx="4572000" cy="1200329"/>
          </a:xfrm>
          <a:prstGeom prst="rect">
            <a:avLst/>
          </a:prstGeom>
        </p:spPr>
        <p:txBody>
          <a:bodyPr>
            <a:spAutoFit/>
          </a:bodyPr>
          <a:lstStyle/>
          <a:p>
            <a:pPr>
              <a:buFont typeface="Arial" pitchFamily="34" charset="0"/>
              <a:buChar char="•"/>
            </a:pPr>
            <a:r>
              <a:rPr lang="en-US" dirty="0"/>
              <a:t>Documenting expenses</a:t>
            </a:r>
          </a:p>
          <a:p>
            <a:pPr>
              <a:buFont typeface="Arial" pitchFamily="34" charset="0"/>
              <a:buChar char="•"/>
            </a:pPr>
            <a:r>
              <a:rPr lang="en-US" dirty="0"/>
              <a:t>Using the mission statement and business model to create expense guideline</a:t>
            </a:r>
          </a:p>
          <a:p>
            <a:pPr>
              <a:buFont typeface="Arial" pitchFamily="34" charset="0"/>
              <a:buChar char="•"/>
            </a:pPr>
            <a:r>
              <a:rPr lang="en-US" dirty="0"/>
              <a:t>Budgeting</a:t>
            </a:r>
          </a:p>
        </p:txBody>
      </p:sp>
      <p:sp>
        <p:nvSpPr>
          <p:cNvPr id="7" name="Rectangle 6"/>
          <p:cNvSpPr/>
          <p:nvPr/>
        </p:nvSpPr>
        <p:spPr>
          <a:xfrm>
            <a:off x="-12824" y="1295400"/>
            <a:ext cx="3583032"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keys to Expenses Management</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ounded Rectangle 11"/>
          <p:cNvSpPr/>
          <p:nvPr/>
        </p:nvSpPr>
        <p:spPr>
          <a:xfrm>
            <a:off x="838200" y="1905000"/>
            <a:ext cx="5334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Taxes – understanding the exemptions</a:t>
            </a:r>
          </a:p>
        </p:txBody>
      </p:sp>
      <p:sp>
        <p:nvSpPr>
          <p:cNvPr id="13" name="Rounded Rectangle 12"/>
          <p:cNvSpPr/>
          <p:nvPr/>
        </p:nvSpPr>
        <p:spPr>
          <a:xfrm>
            <a:off x="838200" y="2514600"/>
            <a:ext cx="5334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Reporting – understanding the requirements</a:t>
            </a:r>
          </a:p>
        </p:txBody>
      </p:sp>
      <p:sp>
        <p:nvSpPr>
          <p:cNvPr id="14" name="Rounded Rectangle 13"/>
          <p:cNvSpPr/>
          <p:nvPr/>
        </p:nvSpPr>
        <p:spPr>
          <a:xfrm>
            <a:off x="838200" y="3124200"/>
            <a:ext cx="5334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Budgeting – understanding what is necessary</a:t>
            </a:r>
          </a:p>
        </p:txBody>
      </p:sp>
      <p:sp>
        <p:nvSpPr>
          <p:cNvPr id="15" name="Oval 14"/>
          <p:cNvSpPr/>
          <p:nvPr/>
        </p:nvSpPr>
        <p:spPr>
          <a:xfrm>
            <a:off x="1524000" y="3886200"/>
            <a:ext cx="21336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Use the cash flow projections</a:t>
            </a:r>
          </a:p>
        </p:txBody>
      </p:sp>
      <p:sp>
        <p:nvSpPr>
          <p:cNvPr id="16" name="Oval 15"/>
          <p:cNvSpPr/>
          <p:nvPr/>
        </p:nvSpPr>
        <p:spPr>
          <a:xfrm>
            <a:off x="3733800" y="3810000"/>
            <a:ext cx="21336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Be thrifty</a:t>
            </a:r>
          </a:p>
        </p:txBody>
      </p:sp>
      <p:sp>
        <p:nvSpPr>
          <p:cNvPr id="17" name="Oval 16"/>
          <p:cNvSpPr/>
          <p:nvPr/>
        </p:nvSpPr>
        <p:spPr>
          <a:xfrm>
            <a:off x="6019800" y="3810000"/>
            <a:ext cx="21336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Use the business model to create an expenses guideline</a:t>
            </a:r>
          </a:p>
        </p:txBody>
      </p:sp>
      <p:sp>
        <p:nvSpPr>
          <p:cNvPr id="18" name="Curved Right Arrow 17"/>
          <p:cNvSpPr/>
          <p:nvPr/>
        </p:nvSpPr>
        <p:spPr>
          <a:xfrm>
            <a:off x="228600" y="3352800"/>
            <a:ext cx="838200" cy="1524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14023" y="457200"/>
            <a:ext cx="6922088" cy="923330"/>
          </a:xfrm>
          <a:prstGeom prst="rect">
            <a:avLst/>
          </a:prstGeom>
          <a:noFill/>
        </p:spPr>
        <p:txBody>
          <a:bodyPr wrap="non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Leveraging Resources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838200" y="2895600"/>
            <a:ext cx="1583443" cy="1752600"/>
          </a:xfrm>
          <a:prstGeom prst="rect">
            <a:avLst/>
          </a:prstGeom>
          <a:ln>
            <a:noFill/>
          </a:ln>
          <a:effectLst>
            <a:softEdge rad="112500"/>
          </a:effectLst>
        </p:spPr>
      </p:pic>
      <p:pic>
        <p:nvPicPr>
          <p:cNvPr id="2052" name="Picture 4"/>
          <p:cNvPicPr>
            <a:picLocks noChangeAspect="1" noChangeArrowheads="1"/>
          </p:cNvPicPr>
          <p:nvPr/>
        </p:nvPicPr>
        <p:blipFill>
          <a:blip r:embed="rId3" cstate="print"/>
          <a:srcRect/>
          <a:stretch>
            <a:fillRect/>
          </a:stretch>
        </p:blipFill>
        <p:spPr bwMode="auto">
          <a:xfrm>
            <a:off x="3200400" y="2057400"/>
            <a:ext cx="1859139" cy="1771650"/>
          </a:xfrm>
          <a:prstGeom prst="rect">
            <a:avLst/>
          </a:prstGeom>
          <a:ln>
            <a:noFill/>
          </a:ln>
          <a:effectLst>
            <a:softEdge rad="112500"/>
          </a:effectLst>
        </p:spPr>
      </p:pic>
      <p:pic>
        <p:nvPicPr>
          <p:cNvPr id="2053" name="Picture 5"/>
          <p:cNvPicPr>
            <a:picLocks noChangeAspect="1" noChangeArrowheads="1"/>
          </p:cNvPicPr>
          <p:nvPr/>
        </p:nvPicPr>
        <p:blipFill>
          <a:blip r:embed="rId4" cstate="print"/>
          <a:srcRect/>
          <a:stretch>
            <a:fillRect/>
          </a:stretch>
        </p:blipFill>
        <p:spPr bwMode="auto">
          <a:xfrm>
            <a:off x="6172200" y="3048000"/>
            <a:ext cx="1819275" cy="2056969"/>
          </a:xfrm>
          <a:prstGeom prst="rect">
            <a:avLst/>
          </a:prstGeom>
          <a:ln>
            <a:noFill/>
          </a:ln>
          <a:effectLst>
            <a:softEdge rad="112500"/>
          </a:effectLst>
        </p:spPr>
      </p:pic>
      <p:pic>
        <p:nvPicPr>
          <p:cNvPr id="2054" name="Picture 6"/>
          <p:cNvPicPr>
            <a:picLocks noChangeAspect="1" noChangeArrowheads="1"/>
          </p:cNvPicPr>
          <p:nvPr/>
        </p:nvPicPr>
        <p:blipFill>
          <a:blip r:embed="rId5" cstate="print"/>
          <a:srcRect/>
          <a:stretch>
            <a:fillRect/>
          </a:stretch>
        </p:blipFill>
        <p:spPr bwMode="auto">
          <a:xfrm>
            <a:off x="3505200" y="4495800"/>
            <a:ext cx="1643063" cy="1752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par>
                                <p:cTn id="13" presetID="3" presetClass="entr" presetSubtype="1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linds(horizontal)">
                                      <p:cBhvr>
                                        <p:cTn id="15" dur="500"/>
                                        <p:tgtEl>
                                          <p:spTgt spid="2052"/>
                                        </p:tgtEl>
                                      </p:cBhvr>
                                    </p:animEffect>
                                  </p:childTnLst>
                                </p:cTn>
                              </p:par>
                              <p:par>
                                <p:cTn id="16" presetID="3" presetClass="entr" presetSubtype="10" fill="hold" nodeType="with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blinds(horizontal)">
                                      <p:cBhvr>
                                        <p:cTn id="18" dur="500"/>
                                        <p:tgtEl>
                                          <p:spTgt spid="2053"/>
                                        </p:tgtEl>
                                      </p:cBhvr>
                                    </p:animEffect>
                                  </p:childTnLst>
                                </p:cTn>
                              </p:par>
                              <p:par>
                                <p:cTn id="19" presetID="3" presetClass="entr" presetSubtype="1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blinds(horizontal)">
                                      <p:cBhvr>
                                        <p:cTn id="21"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0" y="152400"/>
            <a:ext cx="9144000" cy="589679"/>
            <a:chOff x="0" y="0"/>
            <a:chExt cx="9144000" cy="589679"/>
          </a:xfrm>
        </p:grpSpPr>
        <p:sp>
          <p:nvSpPr>
            <p:cNvPr id="3" name="Rounded Rectangle 2"/>
            <p:cNvSpPr/>
            <p:nvPr/>
          </p:nvSpPr>
          <p:spPr>
            <a:xfrm>
              <a:off x="0" y="0"/>
              <a:ext cx="9144000" cy="5896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ounded Rectangle 4"/>
            <p:cNvSpPr/>
            <p:nvPr/>
          </p:nvSpPr>
          <p:spPr>
            <a:xfrm>
              <a:off x="28786" y="28786"/>
              <a:ext cx="9086428" cy="532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baseline="0" dirty="0"/>
                <a:t>The topics we’ll be covering</a:t>
              </a:r>
              <a:endParaRPr lang="en-US" sz="2400" kern="1200" dirty="0"/>
            </a:p>
          </p:txBody>
        </p:sp>
      </p:grpSp>
      <p:grpSp>
        <p:nvGrpSpPr>
          <p:cNvPr id="10" name="Group 9"/>
          <p:cNvGrpSpPr/>
          <p:nvPr/>
        </p:nvGrpSpPr>
        <p:grpSpPr>
          <a:xfrm>
            <a:off x="1409700" y="1317480"/>
            <a:ext cx="6324600" cy="954720"/>
            <a:chOff x="0" y="44160"/>
            <a:chExt cx="6324600" cy="954720"/>
          </a:xfrm>
        </p:grpSpPr>
        <p:sp>
          <p:nvSpPr>
            <p:cNvPr id="20" name="Rounded Rectangle 19"/>
            <p:cNvSpPr/>
            <p:nvPr/>
          </p:nvSpPr>
          <p:spPr>
            <a:xfrm>
              <a:off x="0" y="44160"/>
              <a:ext cx="6324600" cy="9547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p:nvPr/>
          </p:nvSpPr>
          <p:spPr>
            <a:xfrm>
              <a:off x="46606" y="90766"/>
              <a:ext cx="6231388" cy="8615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The Business Model – Why It’s Important</a:t>
              </a:r>
            </a:p>
          </p:txBody>
        </p:sp>
      </p:grpSp>
      <p:grpSp>
        <p:nvGrpSpPr>
          <p:cNvPr id="11" name="Group 10"/>
          <p:cNvGrpSpPr/>
          <p:nvPr/>
        </p:nvGrpSpPr>
        <p:grpSpPr>
          <a:xfrm>
            <a:off x="1409700" y="2422919"/>
            <a:ext cx="6324600" cy="954720"/>
            <a:chOff x="0" y="1149599"/>
            <a:chExt cx="6324600" cy="954720"/>
          </a:xfrm>
        </p:grpSpPr>
        <p:sp>
          <p:nvSpPr>
            <p:cNvPr id="18" name="Rounded Rectangle 17"/>
            <p:cNvSpPr/>
            <p:nvPr/>
          </p:nvSpPr>
          <p:spPr>
            <a:xfrm>
              <a:off x="0" y="1149599"/>
              <a:ext cx="6324600" cy="9547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6"/>
            <p:cNvSpPr/>
            <p:nvPr/>
          </p:nvSpPr>
          <p:spPr>
            <a:xfrm>
              <a:off x="46606" y="1196205"/>
              <a:ext cx="6231388" cy="8615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Expense and Cash Flow Management</a:t>
              </a:r>
            </a:p>
          </p:txBody>
        </p:sp>
      </p:grpSp>
      <p:grpSp>
        <p:nvGrpSpPr>
          <p:cNvPr id="12" name="Group 11"/>
          <p:cNvGrpSpPr/>
          <p:nvPr/>
        </p:nvGrpSpPr>
        <p:grpSpPr>
          <a:xfrm>
            <a:off x="1409700" y="3524519"/>
            <a:ext cx="6324600" cy="954720"/>
            <a:chOff x="0" y="2251199"/>
            <a:chExt cx="6324600" cy="954720"/>
          </a:xfrm>
        </p:grpSpPr>
        <p:sp>
          <p:nvSpPr>
            <p:cNvPr id="16" name="Rounded Rectangle 15"/>
            <p:cNvSpPr/>
            <p:nvPr/>
          </p:nvSpPr>
          <p:spPr>
            <a:xfrm>
              <a:off x="0" y="2251199"/>
              <a:ext cx="6324600" cy="9547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8"/>
            <p:cNvSpPr/>
            <p:nvPr/>
          </p:nvSpPr>
          <p:spPr>
            <a:xfrm>
              <a:off x="46606" y="2297805"/>
              <a:ext cx="6231388" cy="8615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Collaboration</a:t>
              </a:r>
            </a:p>
          </p:txBody>
        </p:sp>
      </p:grpSp>
      <p:grpSp>
        <p:nvGrpSpPr>
          <p:cNvPr id="13" name="Group 12"/>
          <p:cNvGrpSpPr/>
          <p:nvPr/>
        </p:nvGrpSpPr>
        <p:grpSpPr>
          <a:xfrm>
            <a:off x="1409700" y="4585800"/>
            <a:ext cx="6324600" cy="954720"/>
            <a:chOff x="0" y="3312480"/>
            <a:chExt cx="6324600" cy="954720"/>
          </a:xfrm>
        </p:grpSpPr>
        <p:sp>
          <p:nvSpPr>
            <p:cNvPr id="14" name="Rounded Rectangle 13"/>
            <p:cNvSpPr/>
            <p:nvPr/>
          </p:nvSpPr>
          <p:spPr>
            <a:xfrm>
              <a:off x="0" y="3312480"/>
              <a:ext cx="6324600" cy="9547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10"/>
            <p:cNvSpPr/>
            <p:nvPr/>
          </p:nvSpPr>
          <p:spPr>
            <a:xfrm>
              <a:off x="46606" y="3359086"/>
              <a:ext cx="6231388" cy="8615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dirty="0"/>
                <a:t>Ev</a:t>
              </a:r>
              <a:r>
                <a:rPr lang="en-US" sz="1800" kern="1200" dirty="0"/>
                <a:t>aluation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nvGraphicFramePr>
        <p:xfrm>
          <a:off x="0" y="457200"/>
          <a:ext cx="9144000" cy="523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2209800" y="1981200"/>
            <a:ext cx="1447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Physical</a:t>
            </a:r>
          </a:p>
        </p:txBody>
      </p:sp>
      <p:sp>
        <p:nvSpPr>
          <p:cNvPr id="7" name="Oval 6"/>
          <p:cNvSpPr/>
          <p:nvPr/>
        </p:nvSpPr>
        <p:spPr>
          <a:xfrm>
            <a:off x="4038600" y="1981200"/>
            <a:ext cx="1447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Social</a:t>
            </a:r>
          </a:p>
        </p:txBody>
      </p:sp>
      <p:sp>
        <p:nvSpPr>
          <p:cNvPr id="8" name="Oval 7"/>
          <p:cNvSpPr/>
          <p:nvPr/>
        </p:nvSpPr>
        <p:spPr>
          <a:xfrm>
            <a:off x="7391400" y="1981200"/>
            <a:ext cx="1447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Cultural</a:t>
            </a:r>
          </a:p>
        </p:txBody>
      </p:sp>
      <p:sp>
        <p:nvSpPr>
          <p:cNvPr id="9" name="Oval 8"/>
          <p:cNvSpPr/>
          <p:nvPr/>
        </p:nvSpPr>
        <p:spPr>
          <a:xfrm>
            <a:off x="5715000" y="1981200"/>
            <a:ext cx="1447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Intellectual</a:t>
            </a:r>
          </a:p>
        </p:txBody>
      </p:sp>
      <p:sp>
        <p:nvSpPr>
          <p:cNvPr id="10" name="Oval 9"/>
          <p:cNvSpPr/>
          <p:nvPr/>
        </p:nvSpPr>
        <p:spPr>
          <a:xfrm>
            <a:off x="457200" y="1981200"/>
            <a:ext cx="1447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Financial</a:t>
            </a:r>
          </a:p>
        </p:txBody>
      </p:sp>
      <p:sp>
        <p:nvSpPr>
          <p:cNvPr id="11" name="Rectangle 10"/>
          <p:cNvSpPr/>
          <p:nvPr/>
        </p:nvSpPr>
        <p:spPr>
          <a:xfrm>
            <a:off x="3505200" y="1295400"/>
            <a:ext cx="2101857"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Agency Resources</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3" name="Straight Connector 12"/>
          <p:cNvCxnSpPr/>
          <p:nvPr/>
        </p:nvCxnSpPr>
        <p:spPr>
          <a:xfrm>
            <a:off x="228600" y="2971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90500" y="4152900"/>
            <a:ext cx="449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019300" y="4152900"/>
            <a:ext cx="449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638300" y="4152900"/>
            <a:ext cx="449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390900" y="4152900"/>
            <a:ext cx="449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067300" y="4152900"/>
            <a:ext cx="44958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57200" y="3124200"/>
            <a:ext cx="15240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300" dirty="0"/>
              <a:t>Financial Sponsors</a:t>
            </a:r>
          </a:p>
          <a:p>
            <a:pPr>
              <a:buFont typeface="Arial" pitchFamily="34" charset="0"/>
              <a:buChar char="•"/>
            </a:pPr>
            <a:r>
              <a:rPr lang="en-US" sz="1300" dirty="0"/>
              <a:t>Cash on Hand</a:t>
            </a:r>
          </a:p>
          <a:p>
            <a:pPr>
              <a:buFont typeface="Arial" pitchFamily="34" charset="0"/>
              <a:buChar char="•"/>
            </a:pPr>
            <a:r>
              <a:rPr lang="en-US" sz="1300" dirty="0"/>
              <a:t>Loans</a:t>
            </a:r>
          </a:p>
          <a:p>
            <a:pPr>
              <a:buFont typeface="Arial" pitchFamily="34" charset="0"/>
              <a:buChar char="•"/>
            </a:pPr>
            <a:r>
              <a:rPr lang="en-US" sz="1300" dirty="0"/>
              <a:t>Receivables</a:t>
            </a:r>
          </a:p>
        </p:txBody>
      </p:sp>
      <p:sp>
        <p:nvSpPr>
          <p:cNvPr id="22" name="Rounded Rectangle 21"/>
          <p:cNvSpPr/>
          <p:nvPr/>
        </p:nvSpPr>
        <p:spPr>
          <a:xfrm>
            <a:off x="2209800" y="3124200"/>
            <a:ext cx="15240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300" dirty="0"/>
              <a:t>Building</a:t>
            </a:r>
          </a:p>
          <a:p>
            <a:pPr>
              <a:buFont typeface="Arial" pitchFamily="34" charset="0"/>
              <a:buChar char="•"/>
            </a:pPr>
            <a:r>
              <a:rPr lang="en-US" sz="1300" dirty="0"/>
              <a:t>Websites</a:t>
            </a:r>
          </a:p>
          <a:p>
            <a:pPr>
              <a:buFont typeface="Arial" pitchFamily="34" charset="0"/>
              <a:buChar char="•"/>
            </a:pPr>
            <a:r>
              <a:rPr lang="en-US" sz="1300" dirty="0"/>
              <a:t>Computers</a:t>
            </a:r>
          </a:p>
          <a:p>
            <a:pPr>
              <a:buFont typeface="Arial" pitchFamily="34" charset="0"/>
              <a:buChar char="•"/>
            </a:pPr>
            <a:r>
              <a:rPr lang="en-US" sz="1300" dirty="0"/>
              <a:t>Desks</a:t>
            </a:r>
          </a:p>
        </p:txBody>
      </p:sp>
      <p:sp>
        <p:nvSpPr>
          <p:cNvPr id="23" name="Rounded Rectangle 22"/>
          <p:cNvSpPr/>
          <p:nvPr/>
        </p:nvSpPr>
        <p:spPr>
          <a:xfrm>
            <a:off x="4038600" y="3124200"/>
            <a:ext cx="15240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300" dirty="0"/>
              <a:t>Agency Image</a:t>
            </a:r>
          </a:p>
          <a:p>
            <a:pPr>
              <a:buFont typeface="Arial" pitchFamily="34" charset="0"/>
              <a:buChar char="•"/>
            </a:pPr>
            <a:r>
              <a:rPr lang="en-US" sz="1300" dirty="0"/>
              <a:t>Trust</a:t>
            </a:r>
          </a:p>
          <a:p>
            <a:pPr>
              <a:buFont typeface="Arial" pitchFamily="34" charset="0"/>
              <a:buChar char="•"/>
            </a:pPr>
            <a:r>
              <a:rPr lang="en-US" sz="1300" dirty="0"/>
              <a:t>Social Media</a:t>
            </a:r>
          </a:p>
        </p:txBody>
      </p:sp>
      <p:sp>
        <p:nvSpPr>
          <p:cNvPr id="24" name="Rounded Rectangle 23"/>
          <p:cNvSpPr/>
          <p:nvPr/>
        </p:nvSpPr>
        <p:spPr>
          <a:xfrm>
            <a:off x="5715000" y="3124200"/>
            <a:ext cx="15240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200" dirty="0"/>
              <a:t>Typically Includes patents</a:t>
            </a:r>
          </a:p>
          <a:p>
            <a:pPr>
              <a:buFont typeface="Arial" pitchFamily="34" charset="0"/>
              <a:buChar char="•"/>
            </a:pPr>
            <a:r>
              <a:rPr lang="en-US" sz="1300" dirty="0"/>
              <a:t>Community Insight</a:t>
            </a:r>
          </a:p>
        </p:txBody>
      </p:sp>
      <p:cxnSp>
        <p:nvCxnSpPr>
          <p:cNvPr id="25" name="Straight Connector 24"/>
          <p:cNvCxnSpPr/>
          <p:nvPr/>
        </p:nvCxnSpPr>
        <p:spPr>
          <a:xfrm>
            <a:off x="228600" y="64008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8600" y="19050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591300" y="4152900"/>
            <a:ext cx="4495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horizont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linds(horizontal)">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77985" y="457200"/>
            <a:ext cx="4394152" cy="923330"/>
          </a:xfrm>
          <a:prstGeom prst="rect">
            <a:avLst/>
          </a:prstGeom>
          <a:noFill/>
        </p:spPr>
        <p:txBody>
          <a:bodyPr wrap="non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Collaboration</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2819400" y="2057400"/>
            <a:ext cx="3352800" cy="3352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linds(horizont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nvGraphicFramePr>
        <p:xfrm>
          <a:off x="0" y="457200"/>
          <a:ext cx="9144000" cy="523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228600" y="2057400"/>
            <a:ext cx="2209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Cost  Sharing</a:t>
            </a:r>
          </a:p>
        </p:txBody>
      </p:sp>
      <p:sp>
        <p:nvSpPr>
          <p:cNvPr id="8" name="Rectangle 7"/>
          <p:cNvSpPr/>
          <p:nvPr/>
        </p:nvSpPr>
        <p:spPr>
          <a:xfrm>
            <a:off x="1219200" y="1295400"/>
            <a:ext cx="644920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Making the Case for Collaboration       1+1=3</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Oval 8"/>
          <p:cNvSpPr/>
          <p:nvPr/>
        </p:nvSpPr>
        <p:spPr>
          <a:xfrm>
            <a:off x="6400800" y="2057400"/>
            <a:ext cx="2209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Expanded Solutions</a:t>
            </a:r>
          </a:p>
        </p:txBody>
      </p:sp>
      <p:sp>
        <p:nvSpPr>
          <p:cNvPr id="10" name="Oval 9"/>
          <p:cNvSpPr/>
          <p:nvPr/>
        </p:nvSpPr>
        <p:spPr>
          <a:xfrm>
            <a:off x="3276600" y="2057400"/>
            <a:ext cx="2209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Wider Target Market</a:t>
            </a:r>
          </a:p>
        </p:txBody>
      </p:sp>
      <p:graphicFrame>
        <p:nvGraphicFramePr>
          <p:cNvPr id="12" name="Diagram 11"/>
          <p:cNvGraphicFramePr/>
          <p:nvPr/>
        </p:nvGraphicFramePr>
        <p:xfrm>
          <a:off x="3733800" y="3886200"/>
          <a:ext cx="4572000" cy="23083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Oval 12"/>
          <p:cNvSpPr/>
          <p:nvPr/>
        </p:nvSpPr>
        <p:spPr>
          <a:xfrm>
            <a:off x="381000" y="3886200"/>
            <a:ext cx="22098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 benefits of collaboration</a:t>
            </a:r>
          </a:p>
        </p:txBody>
      </p:sp>
      <p:sp>
        <p:nvSpPr>
          <p:cNvPr id="14" name="Right Arrow 13"/>
          <p:cNvSpPr/>
          <p:nvPr/>
        </p:nvSpPr>
        <p:spPr>
          <a:xfrm>
            <a:off x="2743200" y="48006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animBg="1"/>
      <p:bldGraphic spid="12" grpId="0">
        <p:bldAsOne/>
      </p:bldGraphic>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nvGraphicFramePr>
        <p:xfrm>
          <a:off x="0" y="304800"/>
          <a:ext cx="9144000" cy="523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hart 2"/>
          <p:cNvGraphicFramePr/>
          <p:nvPr/>
        </p:nvGraphicFramePr>
        <p:xfrm>
          <a:off x="304800" y="1295400"/>
          <a:ext cx="3810000" cy="2057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Chart 5"/>
          <p:cNvGraphicFramePr/>
          <p:nvPr/>
        </p:nvGraphicFramePr>
        <p:xfrm>
          <a:off x="0" y="3581400"/>
          <a:ext cx="4343400" cy="28194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Chart 8"/>
          <p:cNvGraphicFramePr/>
          <p:nvPr/>
        </p:nvGraphicFramePr>
        <p:xfrm>
          <a:off x="4953000" y="1295400"/>
          <a:ext cx="3657600" cy="17526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0" name="Chart 9"/>
          <p:cNvGraphicFramePr/>
          <p:nvPr/>
        </p:nvGraphicFramePr>
        <p:xfrm>
          <a:off x="4800600" y="3581400"/>
          <a:ext cx="4191000" cy="2971800"/>
        </p:xfrm>
        <a:graphic>
          <a:graphicData uri="http://schemas.openxmlformats.org/drawingml/2006/chart">
            <c:chart xmlns:c="http://schemas.openxmlformats.org/drawingml/2006/chart" xmlns:r="http://schemas.openxmlformats.org/officeDocument/2006/relationships" r:id="rId11"/>
          </a:graphicData>
        </a:graphic>
      </p:graphicFrame>
      <p:cxnSp>
        <p:nvCxnSpPr>
          <p:cNvPr id="12" name="Straight Connector 11"/>
          <p:cNvCxnSpPr/>
          <p:nvPr/>
        </p:nvCxnSpPr>
        <p:spPr>
          <a:xfrm>
            <a:off x="152400" y="1295400"/>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38300" y="3848100"/>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416601" y="914400"/>
            <a:ext cx="1391728"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Independent</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5865912" y="914400"/>
            <a:ext cx="1484702"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Collaboration</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9" name="Straight Connector 18"/>
          <p:cNvCxnSpPr/>
          <p:nvPr/>
        </p:nvCxnSpPr>
        <p:spPr>
          <a:xfrm>
            <a:off x="381000" y="3429000"/>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81600" y="3429000"/>
            <a:ext cx="3200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Left Arrow 12"/>
          <p:cNvSpPr/>
          <p:nvPr/>
        </p:nvSpPr>
        <p:spPr>
          <a:xfrm>
            <a:off x="3352800" y="5943600"/>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Left Arrow 13"/>
          <p:cNvSpPr/>
          <p:nvPr/>
        </p:nvSpPr>
        <p:spPr>
          <a:xfrm rot="5400000">
            <a:off x="3467100" y="5600700"/>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1" nodeType="clickEffect">
                                  <p:stCondLst>
                                    <p:cond delay="0"/>
                                  </p:stCondLst>
                                  <p:childTnLst>
                                    <p:animEffect transition="out" filter="blinds(horizontal)">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linds(horizontal)">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linds(horizontal)">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linds(horizontal)">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6" grpId="0">
        <p:bldAsOne/>
      </p:bldGraphic>
      <p:bldGraphic spid="9" grpId="0">
        <p:bldAsOne/>
      </p:bldGraphic>
      <p:bldGraphic spid="10" grpId="0">
        <p:bldAsOne/>
      </p:bldGraphic>
      <p:bldP spid="16" grpId="0"/>
      <p:bldP spid="17" grpId="0"/>
      <p:bldP spid="13" grpId="0" animBg="1"/>
      <p:bldP spid="13" grpId="1" animBg="1"/>
      <p:bldP spid="14" grpId="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rot="1767169">
            <a:off x="3679169" y="2441054"/>
            <a:ext cx="2576173" cy="38642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2714804" y="457200"/>
            <a:ext cx="3520516" cy="923330"/>
          </a:xfrm>
          <a:prstGeom prst="rect">
            <a:avLst/>
          </a:prstGeom>
          <a:noFill/>
        </p:spPr>
        <p:txBody>
          <a:bodyPr wrap="non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Evaluation</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p:cNvPicPr>
            <a:picLocks noChangeAspect="1" noChangeArrowheads="1"/>
          </p:cNvPicPr>
          <p:nvPr/>
        </p:nvPicPr>
        <p:blipFill>
          <a:blip r:embed="rId3" cstate="print"/>
          <a:srcRect/>
          <a:stretch>
            <a:fillRect/>
          </a:stretch>
        </p:blipFill>
        <p:spPr bwMode="auto">
          <a:xfrm rot="20138259">
            <a:off x="5882608" y="2151990"/>
            <a:ext cx="1690979" cy="2286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par>
                                <p:cTn id="13" presetID="3" presetClass="entr" presetSubtype="1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linds(horizontal)">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nvGraphicFramePr>
        <p:xfrm>
          <a:off x="0" y="381000"/>
          <a:ext cx="9144000" cy="523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505200" y="1066800"/>
            <a:ext cx="174919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are they?</a:t>
            </a:r>
          </a:p>
        </p:txBody>
      </p:sp>
      <p:sp>
        <p:nvSpPr>
          <p:cNvPr id="8" name="Oval 7"/>
          <p:cNvSpPr/>
          <p:nvPr/>
        </p:nvSpPr>
        <p:spPr>
          <a:xfrm>
            <a:off x="381000" y="1828800"/>
            <a:ext cx="1524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Statement of activities</a:t>
            </a:r>
          </a:p>
        </p:txBody>
      </p:sp>
      <p:sp>
        <p:nvSpPr>
          <p:cNvPr id="9" name="Oval 8"/>
          <p:cNvSpPr/>
          <p:nvPr/>
        </p:nvSpPr>
        <p:spPr>
          <a:xfrm>
            <a:off x="381000" y="4343400"/>
            <a:ext cx="1524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Statement of cash flows</a:t>
            </a:r>
          </a:p>
        </p:txBody>
      </p:sp>
      <p:sp>
        <p:nvSpPr>
          <p:cNvPr id="10" name="Oval 9"/>
          <p:cNvSpPr/>
          <p:nvPr/>
        </p:nvSpPr>
        <p:spPr>
          <a:xfrm>
            <a:off x="381000" y="3048000"/>
            <a:ext cx="1524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Statement of financial position</a:t>
            </a:r>
          </a:p>
        </p:txBody>
      </p:sp>
      <p:graphicFrame>
        <p:nvGraphicFramePr>
          <p:cNvPr id="16" name="Diagram 15"/>
          <p:cNvGraphicFramePr/>
          <p:nvPr/>
        </p:nvGraphicFramePr>
        <p:xfrm>
          <a:off x="2209800" y="1981200"/>
          <a:ext cx="4572000" cy="6463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p:cNvGraphicFramePr/>
          <p:nvPr/>
        </p:nvGraphicFramePr>
        <p:xfrm>
          <a:off x="2286000" y="3105835"/>
          <a:ext cx="4572000" cy="64633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Diagram 13"/>
          <p:cNvGraphicFramePr/>
          <p:nvPr/>
        </p:nvGraphicFramePr>
        <p:xfrm>
          <a:off x="2362200" y="4572000"/>
          <a:ext cx="4572000" cy="64633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Graphic spid="16" grpId="0">
        <p:bldAsOne/>
      </p:bldGraphic>
      <p:bldGraphic spid="15" grpId="0">
        <p:bldAsOne/>
      </p:bldGraphic>
      <p:bldGraphic spid="1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nvGraphicFramePr>
        <p:xfrm>
          <a:off x="0" y="381000"/>
          <a:ext cx="9144000" cy="523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52400" y="1143000"/>
            <a:ext cx="8501045"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Financial Statement analysis provides the quickest and most concise evaluation</a:t>
            </a:r>
          </a:p>
        </p:txBody>
      </p:sp>
      <p:sp>
        <p:nvSpPr>
          <p:cNvPr id="8" name="Oval 7"/>
          <p:cNvSpPr/>
          <p:nvPr/>
        </p:nvSpPr>
        <p:spPr>
          <a:xfrm>
            <a:off x="457200" y="1600200"/>
            <a:ext cx="2133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Analysis</a:t>
            </a:r>
          </a:p>
        </p:txBody>
      </p:sp>
      <p:sp>
        <p:nvSpPr>
          <p:cNvPr id="9" name="Oval 8"/>
          <p:cNvSpPr/>
          <p:nvPr/>
        </p:nvSpPr>
        <p:spPr>
          <a:xfrm>
            <a:off x="3429000" y="1524000"/>
            <a:ext cx="2133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Analysis</a:t>
            </a:r>
          </a:p>
        </p:txBody>
      </p:sp>
      <p:sp>
        <p:nvSpPr>
          <p:cNvPr id="10" name="Rectangle 9"/>
          <p:cNvSpPr/>
          <p:nvPr/>
        </p:nvSpPr>
        <p:spPr>
          <a:xfrm>
            <a:off x="762000" y="3429000"/>
            <a:ext cx="15240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Provides a picture of organizational efficiency</a:t>
            </a:r>
          </a:p>
        </p:txBody>
      </p:sp>
      <p:sp>
        <p:nvSpPr>
          <p:cNvPr id="11" name="Rectangle 10"/>
          <p:cNvSpPr/>
          <p:nvPr/>
        </p:nvSpPr>
        <p:spPr>
          <a:xfrm>
            <a:off x="3810000" y="3429000"/>
            <a:ext cx="15240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Provides a picture of the direction the organization is headed in</a:t>
            </a:r>
          </a:p>
        </p:txBody>
      </p:sp>
      <p:pic>
        <p:nvPicPr>
          <p:cNvPr id="12" name="Picture 2"/>
          <p:cNvPicPr>
            <a:picLocks noChangeAspect="1" noChangeArrowheads="1"/>
          </p:cNvPicPr>
          <p:nvPr/>
        </p:nvPicPr>
        <p:blipFill>
          <a:blip r:embed="rId8" cstate="print"/>
          <a:srcRect/>
          <a:stretch>
            <a:fillRect/>
          </a:stretch>
        </p:blipFill>
        <p:spPr bwMode="auto">
          <a:xfrm rot="17910482">
            <a:off x="7198675" y="3699247"/>
            <a:ext cx="1672234" cy="122538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3" name="Picture 2"/>
          <p:cNvPicPr>
            <a:picLocks noChangeAspect="1" noChangeArrowheads="1"/>
          </p:cNvPicPr>
          <p:nvPr/>
        </p:nvPicPr>
        <p:blipFill>
          <a:blip r:embed="rId8" cstate="print"/>
          <a:srcRect/>
          <a:stretch>
            <a:fillRect/>
          </a:stretch>
        </p:blipFill>
        <p:spPr bwMode="auto">
          <a:xfrm rot="19092145">
            <a:off x="6978690" y="3699248"/>
            <a:ext cx="1672234" cy="122538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4" name="Picture 2"/>
          <p:cNvPicPr>
            <a:picLocks noChangeAspect="1" noChangeArrowheads="1"/>
          </p:cNvPicPr>
          <p:nvPr/>
        </p:nvPicPr>
        <p:blipFill>
          <a:blip r:embed="rId8" cstate="print"/>
          <a:srcRect/>
          <a:stretch>
            <a:fillRect/>
          </a:stretch>
        </p:blipFill>
        <p:spPr bwMode="auto">
          <a:xfrm rot="20424407">
            <a:off x="6786446" y="3902507"/>
            <a:ext cx="1672234" cy="122538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p:cNvSpPr/>
          <p:nvPr/>
        </p:nvSpPr>
        <p:spPr>
          <a:xfrm>
            <a:off x="228600" y="1219200"/>
            <a:ext cx="2133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Analysis</a:t>
            </a:r>
          </a:p>
        </p:txBody>
      </p:sp>
      <p:sp>
        <p:nvSpPr>
          <p:cNvPr id="3" name="Rectangle 2"/>
          <p:cNvSpPr/>
          <p:nvPr/>
        </p:nvSpPr>
        <p:spPr>
          <a:xfrm>
            <a:off x="533400" y="3124200"/>
            <a:ext cx="15240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Provides a picture of organizational efficiency</a:t>
            </a:r>
          </a:p>
        </p:txBody>
      </p:sp>
      <p:cxnSp>
        <p:nvCxnSpPr>
          <p:cNvPr id="5" name="Straight Connector 4"/>
          <p:cNvCxnSpPr/>
          <p:nvPr/>
        </p:nvCxnSpPr>
        <p:spPr>
          <a:xfrm rot="5400000">
            <a:off x="3505200" y="3048000"/>
            <a:ext cx="3505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57600" y="2362200"/>
            <a:ext cx="12105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Revenues</a:t>
            </a:r>
          </a:p>
        </p:txBody>
      </p:sp>
      <p:cxnSp>
        <p:nvCxnSpPr>
          <p:cNvPr id="8" name="Straight Connector 7"/>
          <p:cNvCxnSpPr/>
          <p:nvPr/>
        </p:nvCxnSpPr>
        <p:spPr>
          <a:xfrm>
            <a:off x="3124200" y="2057400"/>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029200" y="3048000"/>
            <a:ext cx="3505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24200" y="2895600"/>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3733800"/>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24200" y="4800600"/>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124200" y="3124200"/>
            <a:ext cx="211468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Program Expenses</a:t>
            </a:r>
          </a:p>
        </p:txBody>
      </p:sp>
      <p:sp>
        <p:nvSpPr>
          <p:cNvPr id="17" name="Rectangle 16"/>
          <p:cNvSpPr/>
          <p:nvPr/>
        </p:nvSpPr>
        <p:spPr>
          <a:xfrm>
            <a:off x="3276600" y="4114800"/>
            <a:ext cx="1828800"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cap="none" spc="0" dirty="0">
                <a:ln w="11430"/>
                <a:solidFill>
                  <a:schemeClr val="bg2">
                    <a:lumMod val="40000"/>
                    <a:lumOff val="60000"/>
                  </a:schemeClr>
                </a:solidFill>
                <a:effectLst>
                  <a:outerShdw blurRad="50800" dist="39000" dir="5460000" algn="tl">
                    <a:srgbClr val="000000">
                      <a:alpha val="38000"/>
                    </a:srgbClr>
                  </a:outerShdw>
                </a:effectLst>
              </a:rPr>
              <a:t>Gross Margin</a:t>
            </a:r>
          </a:p>
        </p:txBody>
      </p:sp>
      <p:sp>
        <p:nvSpPr>
          <p:cNvPr id="18" name="Rectangle 17"/>
          <p:cNvSpPr/>
          <p:nvPr/>
        </p:nvSpPr>
        <p:spPr>
          <a:xfrm>
            <a:off x="5483198" y="1371600"/>
            <a:ext cx="1217000"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Agency A</a:t>
            </a:r>
          </a:p>
        </p:txBody>
      </p:sp>
      <p:sp>
        <p:nvSpPr>
          <p:cNvPr id="19" name="Rectangle 18"/>
          <p:cNvSpPr/>
          <p:nvPr/>
        </p:nvSpPr>
        <p:spPr>
          <a:xfrm>
            <a:off x="7248618" y="1371600"/>
            <a:ext cx="1191352"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Agency B</a:t>
            </a:r>
          </a:p>
        </p:txBody>
      </p:sp>
      <p:cxnSp>
        <p:nvCxnSpPr>
          <p:cNvPr id="21" name="Straight Connector 20"/>
          <p:cNvCxnSpPr/>
          <p:nvPr/>
        </p:nvCxnSpPr>
        <p:spPr>
          <a:xfrm>
            <a:off x="5257800" y="1295400"/>
            <a:ext cx="3581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752600" y="34290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086600" y="3048000"/>
            <a:ext cx="350520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771735" y="2286000"/>
            <a:ext cx="64633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$100</a:t>
            </a:r>
          </a:p>
        </p:txBody>
      </p:sp>
      <p:sp>
        <p:nvSpPr>
          <p:cNvPr id="35" name="Rectangle 34"/>
          <p:cNvSpPr/>
          <p:nvPr/>
        </p:nvSpPr>
        <p:spPr>
          <a:xfrm>
            <a:off x="5829443" y="3124200"/>
            <a:ext cx="530916"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$50</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6" name="Rectangle 35"/>
          <p:cNvSpPr/>
          <p:nvPr/>
        </p:nvSpPr>
        <p:spPr>
          <a:xfrm>
            <a:off x="7448136" y="2286000"/>
            <a:ext cx="64633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$300</a:t>
            </a:r>
          </a:p>
        </p:txBody>
      </p:sp>
      <p:sp>
        <p:nvSpPr>
          <p:cNvPr id="37" name="Rectangle 36"/>
          <p:cNvSpPr/>
          <p:nvPr/>
        </p:nvSpPr>
        <p:spPr>
          <a:xfrm>
            <a:off x="5708359" y="4114800"/>
            <a:ext cx="620684"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cap="none" spc="0" dirty="0">
                <a:ln w="11430"/>
                <a:solidFill>
                  <a:schemeClr val="bg2">
                    <a:lumMod val="40000"/>
                    <a:lumOff val="60000"/>
                  </a:schemeClr>
                </a:solidFill>
                <a:effectLst>
                  <a:outerShdw blurRad="50800" dist="39000" dir="5460000" algn="tl">
                    <a:srgbClr val="000000">
                      <a:alpha val="38000"/>
                    </a:srgbClr>
                  </a:outerShdw>
                </a:effectLst>
              </a:rPr>
              <a:t>50%</a:t>
            </a:r>
          </a:p>
        </p:txBody>
      </p:sp>
      <p:sp>
        <p:nvSpPr>
          <p:cNvPr id="38" name="Rectangle 37"/>
          <p:cNvSpPr/>
          <p:nvPr/>
        </p:nvSpPr>
        <p:spPr>
          <a:xfrm>
            <a:off x="7537159" y="4038600"/>
            <a:ext cx="620683"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cap="none" spc="0" dirty="0">
                <a:ln w="11430"/>
                <a:solidFill>
                  <a:schemeClr val="bg2">
                    <a:lumMod val="40000"/>
                    <a:lumOff val="60000"/>
                  </a:schemeClr>
                </a:solidFill>
                <a:effectLst>
                  <a:outerShdw blurRad="50800" dist="39000" dir="5460000" algn="tl">
                    <a:srgbClr val="000000">
                      <a:alpha val="38000"/>
                    </a:srgbClr>
                  </a:outerShdw>
                </a:effectLst>
              </a:rPr>
              <a:t>33%</a:t>
            </a:r>
          </a:p>
        </p:txBody>
      </p:sp>
      <p:sp>
        <p:nvSpPr>
          <p:cNvPr id="39" name="Rectangle 38"/>
          <p:cNvSpPr/>
          <p:nvPr/>
        </p:nvSpPr>
        <p:spPr>
          <a:xfrm>
            <a:off x="7524335" y="3200400"/>
            <a:ext cx="64633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$200</a:t>
            </a:r>
          </a:p>
        </p:txBody>
      </p:sp>
      <p:sp>
        <p:nvSpPr>
          <p:cNvPr id="40" name="Rectangle 39"/>
          <p:cNvSpPr/>
          <p:nvPr/>
        </p:nvSpPr>
        <p:spPr>
          <a:xfrm>
            <a:off x="2895600" y="6172200"/>
            <a:ext cx="5766322"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dirty="0"/>
              <a:t>Gross Margin Percentage = (Revenue-Cost of Sales)/Revenue</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1" name="Rectangle 40"/>
          <p:cNvSpPr/>
          <p:nvPr/>
        </p:nvSpPr>
        <p:spPr>
          <a:xfrm>
            <a:off x="3657600" y="5105400"/>
            <a:ext cx="4572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dirty="0"/>
              <a:t>Gross Margin reveals the proportion of money left over from revenues after accounting for the cost of goods</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9" name="Rounded Rectangle 28"/>
          <p:cNvSpPr/>
          <p:nvPr/>
        </p:nvSpPr>
        <p:spPr>
          <a:xfrm>
            <a:off x="0" y="228600"/>
            <a:ext cx="9144000" cy="51596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100" u="sng" dirty="0"/>
              <a:t>Evaluation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linds(horizontal)">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par>
                                <p:cTn id="27" presetID="3" presetClass="entr" presetSubtype="1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par>
                                <p:cTn id="30" presetID="3" presetClass="entr" presetSubtype="1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par>
                                <p:cTn id="33" presetID="3" presetClass="entr" presetSubtype="1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linds(horizontal)">
                                      <p:cBhvr>
                                        <p:cTn id="35" dur="500"/>
                                        <p:tgtEl>
                                          <p:spTgt spid="33"/>
                                        </p:tgtEl>
                                      </p:cBhvr>
                                    </p:animEffect>
                                  </p:childTnLst>
                                </p:cTn>
                              </p:par>
                              <p:par>
                                <p:cTn id="36" presetID="3" presetClass="entr" presetSubtype="1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par>
                                <p:cTn id="39" presetID="3" presetClass="entr" presetSubtype="1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par>
                                <p:cTn id="42" presetID="3" presetClass="entr" presetSubtype="1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500"/>
                                        <p:tgtEl>
                                          <p:spTgt spid="5"/>
                                        </p:tgtEl>
                                      </p:cBhvr>
                                    </p:animEffect>
                                  </p:childTnLst>
                                </p:cTn>
                              </p:par>
                            </p:childTnLst>
                          </p:cTn>
                        </p:par>
                        <p:par>
                          <p:cTn id="45" fill="hold">
                            <p:stCondLst>
                              <p:cond delay="500"/>
                            </p:stCondLst>
                            <p:childTnLst>
                              <p:par>
                                <p:cTn id="46" presetID="3" presetClass="entr" presetSubtype="1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linds(horizontal)">
                                      <p:cBhvr>
                                        <p:cTn id="48" dur="500"/>
                                        <p:tgtEl>
                                          <p:spTgt spid="7"/>
                                        </p:tgtEl>
                                      </p:cBhvr>
                                    </p:animEffect>
                                  </p:childTnLst>
                                </p:cTn>
                              </p:par>
                            </p:childTnLst>
                          </p:cTn>
                        </p:par>
                        <p:par>
                          <p:cTn id="49" fill="hold">
                            <p:stCondLst>
                              <p:cond delay="1000"/>
                            </p:stCondLst>
                            <p:childTnLst>
                              <p:par>
                                <p:cTn id="50" presetID="3" presetClass="entr" presetSubtype="1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par>
                          <p:cTn id="53" fill="hold">
                            <p:stCondLst>
                              <p:cond delay="1500"/>
                            </p:stCondLst>
                            <p:childTnLst>
                              <p:par>
                                <p:cTn id="54" presetID="3" presetClass="entr" presetSubtype="1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linds(horizontal)">
                                      <p:cBhvr>
                                        <p:cTn id="56" dur="500"/>
                                        <p:tgtEl>
                                          <p:spTgt spid="18"/>
                                        </p:tgtEl>
                                      </p:cBhvr>
                                    </p:animEffect>
                                  </p:childTnLst>
                                </p:cTn>
                              </p:par>
                            </p:childTnLst>
                          </p:cTn>
                        </p:par>
                        <p:par>
                          <p:cTn id="57" fill="hold">
                            <p:stCondLst>
                              <p:cond delay="2000"/>
                            </p:stCondLst>
                            <p:childTnLst>
                              <p:par>
                                <p:cTn id="58" presetID="3" presetClass="entr" presetSubtype="1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linds(horizont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linds(horizontal)">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blinds(horizontal)">
                                      <p:cBhvr>
                                        <p:cTn id="70" dur="5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blinds(horizontal)">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blinds(horizontal)">
                                      <p:cBhvr>
                                        <p:cTn id="80" dur="500"/>
                                        <p:tgtEl>
                                          <p:spTgt spid="39"/>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blinds(horizontal)">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blinds(horizontal)">
                                      <p:cBhvr>
                                        <p:cTn id="90" dur="500"/>
                                        <p:tgtEl>
                                          <p:spTgt spid="40"/>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blinds(horizontal)">
                                      <p:cBhvr>
                                        <p:cTn id="95" dur="500"/>
                                        <p:tgtEl>
                                          <p:spTgt spid="37"/>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blinds(horizontal)">
                                      <p:cBhvr>
                                        <p:cTn id="10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16" grpId="0"/>
      <p:bldP spid="17" grpId="0"/>
      <p:bldP spid="18" grpId="0"/>
      <p:bldP spid="19" grpId="0"/>
      <p:bldP spid="34" grpId="0"/>
      <p:bldP spid="35" grpId="0"/>
      <p:bldP spid="36" grpId="0"/>
      <p:bldP spid="37" grpId="0"/>
      <p:bldP spid="38" grpId="0"/>
      <p:bldP spid="39" grpId="0"/>
      <p:bldP spid="40"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p:cNvCxnSpPr/>
          <p:nvPr/>
        </p:nvCxnSpPr>
        <p:spPr>
          <a:xfrm rot="5400000">
            <a:off x="3124200" y="3048000"/>
            <a:ext cx="24384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48000" y="2895600"/>
            <a:ext cx="12105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Revenues</a:t>
            </a:r>
          </a:p>
        </p:txBody>
      </p:sp>
      <p:cxnSp>
        <p:nvCxnSpPr>
          <p:cNvPr id="8" name="Straight Connector 7"/>
          <p:cNvCxnSpPr/>
          <p:nvPr/>
        </p:nvCxnSpPr>
        <p:spPr>
          <a:xfrm>
            <a:off x="2590800" y="2590800"/>
            <a:ext cx="617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648200" y="3048000"/>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90800" y="3429000"/>
            <a:ext cx="617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0800" y="4267200"/>
            <a:ext cx="61722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048000" y="3657600"/>
            <a:ext cx="1159293"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Expenses</a:t>
            </a:r>
          </a:p>
        </p:txBody>
      </p:sp>
      <p:sp>
        <p:nvSpPr>
          <p:cNvPr id="18" name="Rectangle 17"/>
          <p:cNvSpPr/>
          <p:nvPr/>
        </p:nvSpPr>
        <p:spPr>
          <a:xfrm>
            <a:off x="4761159" y="1905000"/>
            <a:ext cx="83227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Year 1</a:t>
            </a:r>
          </a:p>
        </p:txBody>
      </p:sp>
      <p:sp>
        <p:nvSpPr>
          <p:cNvPr id="19" name="Rectangle 18"/>
          <p:cNvSpPr/>
          <p:nvPr/>
        </p:nvSpPr>
        <p:spPr>
          <a:xfrm>
            <a:off x="6513756" y="1905000"/>
            <a:ext cx="83227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Year 2</a:t>
            </a:r>
          </a:p>
        </p:txBody>
      </p:sp>
      <p:cxnSp>
        <p:nvCxnSpPr>
          <p:cNvPr id="21" name="Straight Connector 20"/>
          <p:cNvCxnSpPr/>
          <p:nvPr/>
        </p:nvCxnSpPr>
        <p:spPr>
          <a:xfrm>
            <a:off x="4343400" y="1828800"/>
            <a:ext cx="441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752600" y="3429000"/>
            <a:ext cx="167640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857335" y="2819400"/>
            <a:ext cx="64633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$100</a:t>
            </a:r>
          </a:p>
        </p:txBody>
      </p:sp>
      <p:sp>
        <p:nvSpPr>
          <p:cNvPr id="35" name="Rectangle 34"/>
          <p:cNvSpPr/>
          <p:nvPr/>
        </p:nvSpPr>
        <p:spPr>
          <a:xfrm>
            <a:off x="4915043" y="3657600"/>
            <a:ext cx="530916"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$50</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6" name="Rectangle 35"/>
          <p:cNvSpPr/>
          <p:nvPr/>
        </p:nvSpPr>
        <p:spPr>
          <a:xfrm>
            <a:off x="6533736" y="2819400"/>
            <a:ext cx="64633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$300</a:t>
            </a:r>
          </a:p>
        </p:txBody>
      </p:sp>
      <p:sp>
        <p:nvSpPr>
          <p:cNvPr id="39" name="Rectangle 38"/>
          <p:cNvSpPr/>
          <p:nvPr/>
        </p:nvSpPr>
        <p:spPr>
          <a:xfrm>
            <a:off x="6609935" y="3733800"/>
            <a:ext cx="64633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$200</a:t>
            </a:r>
          </a:p>
        </p:txBody>
      </p:sp>
      <p:sp>
        <p:nvSpPr>
          <p:cNvPr id="40" name="Rectangle 39"/>
          <p:cNvSpPr/>
          <p:nvPr/>
        </p:nvSpPr>
        <p:spPr>
          <a:xfrm>
            <a:off x="3886200" y="5334000"/>
            <a:ext cx="3962400"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dirty="0"/>
              <a:t>Growth Rate  = ( Year 2 – Year 1)/Year 1</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Oval 25"/>
          <p:cNvSpPr/>
          <p:nvPr/>
        </p:nvSpPr>
        <p:spPr>
          <a:xfrm>
            <a:off x="228600" y="1295400"/>
            <a:ext cx="2133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Analysis</a:t>
            </a:r>
          </a:p>
        </p:txBody>
      </p:sp>
      <p:sp>
        <p:nvSpPr>
          <p:cNvPr id="27" name="Rectangle 26"/>
          <p:cNvSpPr/>
          <p:nvPr/>
        </p:nvSpPr>
        <p:spPr>
          <a:xfrm>
            <a:off x="533400" y="3200400"/>
            <a:ext cx="15240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Provides a picture of the direction the organization is headed in</a:t>
            </a:r>
          </a:p>
        </p:txBody>
      </p:sp>
      <p:cxnSp>
        <p:nvCxnSpPr>
          <p:cNvPr id="46" name="Straight Connector 45"/>
          <p:cNvCxnSpPr/>
          <p:nvPr/>
        </p:nvCxnSpPr>
        <p:spPr>
          <a:xfrm rot="5400000">
            <a:off x="6324600" y="3048000"/>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543800" y="3048000"/>
            <a:ext cx="243840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7543800" y="1905000"/>
            <a:ext cx="1154103"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Growth Rate</a:t>
            </a:r>
          </a:p>
        </p:txBody>
      </p:sp>
      <p:sp>
        <p:nvSpPr>
          <p:cNvPr id="49" name="Rectangle 48"/>
          <p:cNvSpPr/>
          <p:nvPr/>
        </p:nvSpPr>
        <p:spPr>
          <a:xfrm>
            <a:off x="7848600" y="2819400"/>
            <a:ext cx="73609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%200</a:t>
            </a:r>
          </a:p>
        </p:txBody>
      </p:sp>
      <p:sp>
        <p:nvSpPr>
          <p:cNvPr id="50" name="Rectangle 49"/>
          <p:cNvSpPr/>
          <p:nvPr/>
        </p:nvSpPr>
        <p:spPr>
          <a:xfrm>
            <a:off x="7848600" y="3657600"/>
            <a:ext cx="73609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%300</a:t>
            </a:r>
          </a:p>
        </p:txBody>
      </p:sp>
      <p:sp>
        <p:nvSpPr>
          <p:cNvPr id="25" name="Rounded Rectangle 24"/>
          <p:cNvSpPr/>
          <p:nvPr/>
        </p:nvSpPr>
        <p:spPr>
          <a:xfrm>
            <a:off x="0" y="304800"/>
            <a:ext cx="9144000" cy="51596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100" u="sng" dirty="0"/>
              <a:t>Evaluation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linds(horizontal)">
                                      <p:cBhvr>
                                        <p:cTn id="21" dur="500"/>
                                        <p:tgtEl>
                                          <p:spTgt spid="30"/>
                                        </p:tgtEl>
                                      </p:cBhvr>
                                    </p:animEffect>
                                  </p:childTnLst>
                                </p:cTn>
                              </p:par>
                              <p:par>
                                <p:cTn id="22" presetID="3"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par>
                                <p:cTn id="28" presetID="3"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par>
                                <p:cTn id="31" presetID="3" presetClass="entr" presetSubtype="1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par>
                                <p:cTn id="34" presetID="3" presetClass="entr" presetSubtype="10"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blinds(horizontal)">
                                      <p:cBhvr>
                                        <p:cTn id="36" dur="500"/>
                                        <p:tgtEl>
                                          <p:spTgt spid="47"/>
                                        </p:tgtEl>
                                      </p:cBhvr>
                                    </p:animEffect>
                                  </p:childTnLst>
                                </p:cTn>
                              </p:par>
                              <p:par>
                                <p:cTn id="37" presetID="3" presetClass="entr" presetSubtype="1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linds(horizontal)">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linds(horizontal)">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blinds(horizontal)">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linds(horizontal)">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linds(horizontal)">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blinds(horizontal)">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linds(horizontal)">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blinds(horizontal)">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blinds(horizontal)">
                                      <p:cBhvr>
                                        <p:cTn id="92" dur="5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blinds(horizontal)">
                                      <p:cBhvr>
                                        <p:cTn id="97" dur="500"/>
                                        <p:tgtEl>
                                          <p:spTgt spid="5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1" nodeType="click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blinds(horizontal)">
                                      <p:cBhvr>
                                        <p:cTn id="102" dur="500"/>
                                        <p:tgtEl>
                                          <p:spTgt spid="48"/>
                                        </p:tgtEl>
                                      </p:cBhvr>
                                    </p:animEffect>
                                  </p:childTnLst>
                                </p:cTn>
                              </p:par>
                              <p:par>
                                <p:cTn id="103" presetID="3" presetClass="entr" presetSubtype="10" fill="hold" grpId="1"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blinds(horizontal)">
                                      <p:cBhvr>
                                        <p:cTn id="105" dur="500"/>
                                        <p:tgtEl>
                                          <p:spTgt spid="49"/>
                                        </p:tgtEl>
                                      </p:cBhvr>
                                    </p:animEffect>
                                  </p:childTnLst>
                                </p:cTn>
                              </p:par>
                              <p:par>
                                <p:cTn id="106" presetID="3" presetClass="entr" presetSubtype="10" fill="hold" grpId="1" nodeType="with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blinds(horizontal)">
                                      <p:cBhvr>
                                        <p:cTn id="10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8" grpId="0"/>
      <p:bldP spid="19" grpId="0"/>
      <p:bldP spid="34" grpId="0"/>
      <p:bldP spid="35" grpId="0"/>
      <p:bldP spid="36" grpId="0"/>
      <p:bldP spid="39" grpId="0"/>
      <p:bldP spid="40" grpId="0"/>
      <p:bldP spid="26" grpId="0" animBg="1"/>
      <p:bldP spid="27" grpId="0" animBg="1"/>
      <p:bldP spid="48" grpId="0"/>
      <p:bldP spid="48" grpId="1"/>
      <p:bldP spid="49" grpId="0"/>
      <p:bldP spid="49" grpId="1"/>
      <p:bldP spid="50" grpId="0"/>
      <p:bldP spid="50"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447634" y="457200"/>
            <a:ext cx="6054863" cy="923330"/>
          </a:xfrm>
          <a:prstGeom prst="rect">
            <a:avLst/>
          </a:prstGeom>
          <a:noFill/>
        </p:spPr>
        <p:txBody>
          <a:bodyPr wrap="none" lIns="91440" tIns="45720" rIns="91440" bIns="45720">
            <a:spAutoFit/>
          </a:bodyPr>
          <a:lstStyle/>
          <a:p>
            <a:pPr algn="ctr"/>
            <a:r>
              <a:rPr lang="en-US" sz="5400" dirty="0">
                <a:ln w="18415" cmpd="sng">
                  <a:solidFill>
                    <a:srgbClr val="FFFFFF"/>
                  </a:solidFill>
                  <a:prstDash val="solid"/>
                </a:ln>
                <a:solidFill>
                  <a:srgbClr val="C00000"/>
                </a:solidFill>
                <a:effectLst>
                  <a:outerShdw blurRad="63500" dir="3600000" algn="tl" rotWithShape="0">
                    <a:srgbClr val="000000">
                      <a:alpha val="70000"/>
                    </a:srgbClr>
                  </a:outerShdw>
                </a:effectLst>
              </a:rPr>
              <a:t>Summing It All Up</a:t>
            </a:r>
            <a:endPar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endParaRPr>
          </a:p>
        </p:txBody>
      </p:sp>
      <p:sp>
        <p:nvSpPr>
          <p:cNvPr id="3" name="Oval 2"/>
          <p:cNvSpPr/>
          <p:nvPr/>
        </p:nvSpPr>
        <p:spPr>
          <a:xfrm>
            <a:off x="304800" y="1447800"/>
            <a:ext cx="2743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business Model</a:t>
            </a:r>
          </a:p>
        </p:txBody>
      </p:sp>
      <p:sp>
        <p:nvSpPr>
          <p:cNvPr id="4" name="Oval 3"/>
          <p:cNvSpPr/>
          <p:nvPr/>
        </p:nvSpPr>
        <p:spPr>
          <a:xfrm>
            <a:off x="457200" y="4724400"/>
            <a:ext cx="2743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Collaboration</a:t>
            </a:r>
          </a:p>
        </p:txBody>
      </p:sp>
      <p:sp>
        <p:nvSpPr>
          <p:cNvPr id="5" name="Oval 4"/>
          <p:cNvSpPr/>
          <p:nvPr/>
        </p:nvSpPr>
        <p:spPr>
          <a:xfrm>
            <a:off x="3429000" y="3048000"/>
            <a:ext cx="2743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Managing the Resources</a:t>
            </a:r>
          </a:p>
        </p:txBody>
      </p:sp>
      <p:sp>
        <p:nvSpPr>
          <p:cNvPr id="6" name="Oval 5"/>
          <p:cNvSpPr/>
          <p:nvPr/>
        </p:nvSpPr>
        <p:spPr>
          <a:xfrm>
            <a:off x="5943600" y="1524000"/>
            <a:ext cx="2743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Managing the Cash Flows</a:t>
            </a:r>
          </a:p>
        </p:txBody>
      </p:sp>
      <p:sp>
        <p:nvSpPr>
          <p:cNvPr id="7" name="Oval 6"/>
          <p:cNvSpPr/>
          <p:nvPr/>
        </p:nvSpPr>
        <p:spPr>
          <a:xfrm>
            <a:off x="6096000" y="4724400"/>
            <a:ext cx="2743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par>
                          <p:cTn id="25" fill="hold">
                            <p:stCondLst>
                              <p:cond delay="2000"/>
                            </p:stCondLst>
                            <p:childTnLst>
                              <p:par>
                                <p:cTn id="26" presetID="3" presetClass="entr" presetSubtype="1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0" y="152400"/>
            <a:ext cx="9144000" cy="589679"/>
            <a:chOff x="0" y="0"/>
            <a:chExt cx="9144000" cy="589679"/>
          </a:xfrm>
        </p:grpSpPr>
        <p:sp>
          <p:nvSpPr>
            <p:cNvPr id="3" name="Rounded Rectangle 2"/>
            <p:cNvSpPr/>
            <p:nvPr/>
          </p:nvSpPr>
          <p:spPr>
            <a:xfrm>
              <a:off x="0" y="0"/>
              <a:ext cx="9144000" cy="5896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ounded Rectangle 4"/>
            <p:cNvSpPr/>
            <p:nvPr/>
          </p:nvSpPr>
          <p:spPr>
            <a:xfrm>
              <a:off x="28786" y="28786"/>
              <a:ext cx="9086428" cy="532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u="sng" kern="1200" baseline="0" dirty="0"/>
                <a:t>Brief note befor</a:t>
              </a:r>
              <a:r>
                <a:rPr lang="en-US" sz="2400" b="1" u="sng" dirty="0"/>
                <a:t>e we start</a:t>
              </a:r>
              <a:endParaRPr lang="en-US" sz="2400" kern="1200" dirty="0"/>
            </a:p>
          </p:txBody>
        </p:sp>
      </p:grpSp>
      <p:sp>
        <p:nvSpPr>
          <p:cNvPr id="5" name="Oval 4"/>
          <p:cNvSpPr/>
          <p:nvPr/>
        </p:nvSpPr>
        <p:spPr>
          <a:xfrm>
            <a:off x="1828800" y="2438400"/>
            <a:ext cx="60198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businesses , whether for-profit or non-profit</a:t>
            </a:r>
          </a:p>
          <a:p>
            <a:pPr algn="ctr"/>
            <a:r>
              <a:rPr lang="en-US" dirty="0"/>
              <a:t>All strive to manage with efficiency and be positioned for sustainability, growth and success.</a:t>
            </a:r>
          </a:p>
        </p:txBody>
      </p:sp>
      <p:sp>
        <p:nvSpPr>
          <p:cNvPr id="6" name="Rectangle 5"/>
          <p:cNvSpPr/>
          <p:nvPr/>
        </p:nvSpPr>
        <p:spPr>
          <a:xfrm>
            <a:off x="1295400" y="990600"/>
            <a:ext cx="66864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Business is Business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val 12"/>
          <p:cNvSpPr/>
          <p:nvPr/>
        </p:nvSpPr>
        <p:spPr>
          <a:xfrm>
            <a:off x="2438400" y="4724400"/>
            <a:ext cx="47244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05000" y="228600"/>
            <a:ext cx="51816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133600" y="457200"/>
            <a:ext cx="5012912" cy="923330"/>
          </a:xfrm>
          <a:prstGeom prst="rect">
            <a:avLst/>
          </a:prstGeom>
          <a:noFill/>
        </p:spPr>
        <p:txBody>
          <a:bodyPr wrap="none" lIns="91440" tIns="45720" rIns="91440" bIns="45720">
            <a:spAutoFit/>
            <a:scene3d>
              <a:camera prst="orthographicFront"/>
              <a:lightRig rig="morning" dir="t"/>
            </a:scene3d>
            <a:sp3d extrusionH="57150" contourW="6350" prstMaterial="softEdge">
              <a:bevelT w="38100" h="38100"/>
              <a:bevelB w="38100" h="38100"/>
              <a:contourClr>
                <a:schemeClr val="accent1">
                  <a:tint val="100000"/>
                  <a:shade val="100000"/>
                  <a:hueMod val="100000"/>
                  <a:satMod val="100000"/>
                </a:schemeClr>
              </a:contourClr>
            </a:sp3d>
          </a:bodyPr>
          <a:lstStyle/>
          <a:p>
            <a:pPr algn="ctr"/>
            <a:r>
              <a:rPr lang="en-US" sz="5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p>
        </p:txBody>
      </p:sp>
      <p:sp>
        <p:nvSpPr>
          <p:cNvPr id="12" name="Rectangle 11"/>
          <p:cNvSpPr/>
          <p:nvPr/>
        </p:nvSpPr>
        <p:spPr>
          <a:xfrm>
            <a:off x="3276600" y="4876800"/>
            <a:ext cx="3166252" cy="2585323"/>
          </a:xfrm>
          <a:prstGeom prst="rect">
            <a:avLst/>
          </a:prstGeom>
          <a:noFill/>
        </p:spPr>
        <p:txBody>
          <a:bodyPr wrap="none" lIns="91440" tIns="45720" rIns="91440" bIns="45720">
            <a:spAutoFit/>
            <a:scene3d>
              <a:camera prst="orthographicFront"/>
              <a:lightRig rig="morning" dir="t"/>
            </a:scene3d>
            <a:sp3d extrusionH="57150" contourW="6350" prstMaterial="softEdge">
              <a:bevelT w="38100" h="38100"/>
              <a:bevelB w="38100" h="38100"/>
              <a:contourClr>
                <a:schemeClr val="accent1">
                  <a:tint val="100000"/>
                  <a:shade val="100000"/>
                  <a:hueMod val="100000"/>
                  <a:satMod val="100000"/>
                </a:schemeClr>
              </a:contourClr>
            </a:sp3d>
          </a:bodyPr>
          <a:lstStyle/>
          <a:p>
            <a:pPr algn="ct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Ideas &amp;</a:t>
            </a:r>
          </a:p>
          <a:p>
            <a:pPr algn="ct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Q&amp;A </a:t>
            </a:r>
          </a:p>
          <a:p>
            <a:pPr algn="ctr"/>
            <a:endParaRPr lang="en-US" sz="5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Rectangle 13"/>
          <p:cNvSpPr/>
          <p:nvPr/>
        </p:nvSpPr>
        <p:spPr>
          <a:xfrm>
            <a:off x="3657600" y="1752600"/>
            <a:ext cx="20574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p:cNvPicPr>
            <a:picLocks noChangeAspect="1" noChangeArrowheads="1"/>
          </p:cNvPicPr>
          <p:nvPr/>
        </p:nvPicPr>
        <p:blipFill>
          <a:blip r:embed="rId2" cstate="print"/>
          <a:stretch>
            <a:fillRect/>
          </a:stretch>
        </p:blipFill>
        <p:spPr bwMode="auto">
          <a:xfrm>
            <a:off x="3733800" y="1828800"/>
            <a:ext cx="1939066" cy="2667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3" grpId="0"/>
      <p:bldP spid="12"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cstate="print"/>
          <a:srcRect/>
          <a:stretch>
            <a:fillRect/>
          </a:stretch>
        </p:blipFill>
        <p:spPr bwMode="auto">
          <a:xfrm rot="2543780">
            <a:off x="381000" y="3581400"/>
            <a:ext cx="2286000" cy="22860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rot="1388859">
            <a:off x="3851008" y="2104717"/>
            <a:ext cx="2328862" cy="2624005"/>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rot="513315">
            <a:off x="2843329" y="2005129"/>
            <a:ext cx="1900237" cy="1900237"/>
          </a:xfrm>
          <a:prstGeom prst="rect">
            <a:avLst/>
          </a:prstGeom>
          <a:noFill/>
          <a:ln w="9525">
            <a:noFill/>
            <a:miter lim="800000"/>
            <a:headEnd/>
            <a:tailEnd/>
          </a:ln>
        </p:spPr>
      </p:pic>
      <p:sp>
        <p:nvSpPr>
          <p:cNvPr id="2" name="Rectangle 1"/>
          <p:cNvSpPr/>
          <p:nvPr/>
        </p:nvSpPr>
        <p:spPr>
          <a:xfrm>
            <a:off x="1219200" y="457200"/>
            <a:ext cx="6511718" cy="923330"/>
          </a:xfrm>
          <a:prstGeom prst="rect">
            <a:avLst/>
          </a:prstGeom>
          <a:noFill/>
        </p:spPr>
        <p:txBody>
          <a:bodyPr wrap="none" lIns="91440" tIns="45720" rIns="91440" bIns="45720">
            <a:spAutoFit/>
          </a:bodyPr>
          <a:lstStyle/>
          <a:p>
            <a:pPr algn="ct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The Business Model </a:t>
            </a:r>
          </a:p>
        </p:txBody>
      </p:sp>
      <p:pic>
        <p:nvPicPr>
          <p:cNvPr id="1027" name="Picture 3"/>
          <p:cNvPicPr>
            <a:picLocks noChangeAspect="1" noChangeArrowheads="1"/>
          </p:cNvPicPr>
          <p:nvPr/>
        </p:nvPicPr>
        <p:blipFill>
          <a:blip r:embed="rId6" cstate="print"/>
          <a:srcRect/>
          <a:stretch>
            <a:fillRect/>
          </a:stretch>
        </p:blipFill>
        <p:spPr bwMode="auto">
          <a:xfrm rot="20042760">
            <a:off x="834845" y="2949406"/>
            <a:ext cx="1981200" cy="1485900"/>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rot="20548412">
            <a:off x="5334000" y="3581400"/>
            <a:ext cx="2457450" cy="2457450"/>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2590800" y="3733800"/>
            <a:ext cx="3467100" cy="253318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32"/>
                                        </p:tgtEl>
                                        <p:attrNameLst>
                                          <p:attrName>style.visibility</p:attrName>
                                        </p:attrNameLst>
                                      </p:cBhvr>
                                      <p:to>
                                        <p:strVal val="visible"/>
                                      </p:to>
                                    </p:set>
                                    <p:animEffect transition="in" filter="blinds(horizontal)">
                                      <p:cBhvr>
                                        <p:cTn id="11" dur="500"/>
                                        <p:tgtEl>
                                          <p:spTgt spid="1032"/>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linds(horizontal)">
                                      <p:cBhvr>
                                        <p:cTn id="15" dur="500"/>
                                        <p:tgtEl>
                                          <p:spTgt spid="1027"/>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031"/>
                                        </p:tgtEl>
                                        <p:attrNameLst>
                                          <p:attrName>style.visibility</p:attrName>
                                        </p:attrNameLst>
                                      </p:cBhvr>
                                      <p:to>
                                        <p:strVal val="visible"/>
                                      </p:to>
                                    </p:set>
                                    <p:animEffect transition="in" filter="blinds(horizontal)">
                                      <p:cBhvr>
                                        <p:cTn id="19" dur="500"/>
                                        <p:tgtEl>
                                          <p:spTgt spid="1031"/>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linds(horizontal)">
                                      <p:cBhvr>
                                        <p:cTn id="23" dur="500"/>
                                        <p:tgtEl>
                                          <p:spTgt spid="1028"/>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blinds(horizontal)">
                                      <p:cBhvr>
                                        <p:cTn id="27" dur="500"/>
                                        <p:tgtEl>
                                          <p:spTgt spid="1029"/>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blinds(horizontal)">
                                      <p:cBhvr>
                                        <p:cTn id="3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15" name="Diagram 14"/>
          <p:cNvGraphicFramePr/>
          <p:nvPr/>
        </p:nvGraphicFramePr>
        <p:xfrm>
          <a:off x="0" y="228600"/>
          <a:ext cx="91440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533400" y="1524000"/>
            <a:ext cx="2286000" cy="369332"/>
          </a:xfrm>
          <a:prstGeom prst="rect">
            <a:avLst/>
          </a:prstGeom>
          <a:noFill/>
        </p:spPr>
        <p:txBody>
          <a:bodyPr wrap="square" rtlCol="0">
            <a:spAutoFit/>
          </a:bodyPr>
          <a:lstStyle/>
          <a:p>
            <a:endParaRPr lang="en-US" dirty="0"/>
          </a:p>
        </p:txBody>
      </p:sp>
      <p:sp>
        <p:nvSpPr>
          <p:cNvPr id="16" name="Rounded Rectangle 15"/>
          <p:cNvSpPr/>
          <p:nvPr/>
        </p:nvSpPr>
        <p:spPr>
          <a:xfrm>
            <a:off x="1219200" y="990600"/>
            <a:ext cx="6934200" cy="571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867400" y="1752600"/>
            <a:ext cx="1219200" cy="3048000"/>
          </a:xfrm>
          <a:prstGeom prst="roundRect">
            <a:avLst/>
          </a:prstGeom>
          <a:blipFill>
            <a:blip r:embed="rId8"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962400" y="1752600"/>
            <a:ext cx="1219200" cy="3048000"/>
          </a:xfrm>
          <a:prstGeom prst="roundRect">
            <a:avLst/>
          </a:prstGeom>
          <a:blipFill>
            <a:blip r:embed="rId8"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981200" y="1752600"/>
            <a:ext cx="1219200" cy="3048000"/>
          </a:xfrm>
          <a:prstGeom prst="roundRect">
            <a:avLst/>
          </a:prstGeom>
          <a:blipFill>
            <a:blip r:embed="rId8"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6200000">
            <a:off x="5401929" y="4357469"/>
            <a:ext cx="1267261" cy="2362200"/>
          </a:xfrm>
          <a:prstGeom prst="roundRect">
            <a:avLst>
              <a:gd name="adj" fmla="val 22548"/>
            </a:avLst>
          </a:prstGeom>
          <a:blipFill>
            <a:blip r:embed="rId8"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6200000">
            <a:off x="2476500" y="4381500"/>
            <a:ext cx="1219200" cy="2362200"/>
          </a:xfrm>
          <a:prstGeom prst="roundRect">
            <a:avLst>
              <a:gd name="adj" fmla="val 22548"/>
            </a:avLst>
          </a:prstGeom>
          <a:blipFill>
            <a:blip r:embed="rId8"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172200" y="3200400"/>
            <a:ext cx="684803"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Who</a:t>
            </a:r>
          </a:p>
        </p:txBody>
      </p:sp>
      <p:sp>
        <p:nvSpPr>
          <p:cNvPr id="23" name="Rectangle 22"/>
          <p:cNvSpPr/>
          <p:nvPr/>
        </p:nvSpPr>
        <p:spPr>
          <a:xfrm>
            <a:off x="2209800" y="3124200"/>
            <a:ext cx="697627"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a:t>
            </a:r>
          </a:p>
        </p:txBody>
      </p:sp>
      <p:sp>
        <p:nvSpPr>
          <p:cNvPr id="24" name="Rectangle 23"/>
          <p:cNvSpPr/>
          <p:nvPr/>
        </p:nvSpPr>
        <p:spPr>
          <a:xfrm>
            <a:off x="4191000" y="3200400"/>
            <a:ext cx="748923"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a:t>
            </a:r>
          </a:p>
        </p:txBody>
      </p:sp>
      <p:sp>
        <p:nvSpPr>
          <p:cNvPr id="25" name="Rectangle 24"/>
          <p:cNvSpPr/>
          <p:nvPr/>
        </p:nvSpPr>
        <p:spPr>
          <a:xfrm>
            <a:off x="2438400" y="5334000"/>
            <a:ext cx="1159293"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Expenses</a:t>
            </a:r>
          </a:p>
        </p:txBody>
      </p:sp>
      <p:sp>
        <p:nvSpPr>
          <p:cNvPr id="26" name="Rectangle 25"/>
          <p:cNvSpPr/>
          <p:nvPr/>
        </p:nvSpPr>
        <p:spPr>
          <a:xfrm>
            <a:off x="5486400" y="5334000"/>
            <a:ext cx="1107997"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Revenue</a:t>
            </a:r>
          </a:p>
        </p:txBody>
      </p:sp>
      <p:sp>
        <p:nvSpPr>
          <p:cNvPr id="27" name="Rectangle 26"/>
          <p:cNvSpPr/>
          <p:nvPr/>
        </p:nvSpPr>
        <p:spPr>
          <a:xfrm>
            <a:off x="3429000" y="1143000"/>
            <a:ext cx="2339102"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Business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500"/>
                                        <p:tgtEl>
                                          <p:spTgt spid="2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linds(horizont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linds(horizontal)">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nvGraphicFramePr>
        <p:xfrm>
          <a:off x="0" y="0"/>
          <a:ext cx="9144000" cy="828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cstate="print"/>
          <a:srcRect/>
          <a:stretch>
            <a:fillRect/>
          </a:stretch>
        </p:blipFill>
        <p:spPr bwMode="auto">
          <a:xfrm>
            <a:off x="304800" y="1676400"/>
            <a:ext cx="990600" cy="990600"/>
          </a:xfrm>
          <a:prstGeom prst="ellipse">
            <a:avLst/>
          </a:prstGeom>
          <a:ln>
            <a:noFill/>
          </a:ln>
          <a:effectLst>
            <a:softEdge rad="112500"/>
          </a:effectLst>
        </p:spPr>
      </p:pic>
      <p:pic>
        <p:nvPicPr>
          <p:cNvPr id="3075" name="Picture 3"/>
          <p:cNvPicPr>
            <a:picLocks noChangeAspect="1" noChangeArrowheads="1"/>
          </p:cNvPicPr>
          <p:nvPr/>
        </p:nvPicPr>
        <p:blipFill>
          <a:blip r:embed="rId9" cstate="print"/>
          <a:srcRect/>
          <a:stretch>
            <a:fillRect/>
          </a:stretch>
        </p:blipFill>
        <p:spPr bwMode="auto">
          <a:xfrm>
            <a:off x="228600" y="3352800"/>
            <a:ext cx="1723292" cy="762000"/>
          </a:xfrm>
          <a:prstGeom prst="rect">
            <a:avLst/>
          </a:prstGeom>
          <a:ln>
            <a:noFill/>
          </a:ln>
          <a:effectLst>
            <a:softEdge rad="112500"/>
          </a:effectLst>
        </p:spPr>
      </p:pic>
      <p:sp>
        <p:nvSpPr>
          <p:cNvPr id="14" name="Rectangle 13"/>
          <p:cNvSpPr/>
          <p:nvPr/>
        </p:nvSpPr>
        <p:spPr>
          <a:xfrm>
            <a:off x="914400" y="914400"/>
            <a:ext cx="3505201" cy="400110"/>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is their mission</a:t>
            </a:r>
          </a:p>
        </p:txBody>
      </p:sp>
      <p:cxnSp>
        <p:nvCxnSpPr>
          <p:cNvPr id="18" name="Straight Connector 17"/>
          <p:cNvCxnSpPr/>
          <p:nvPr/>
        </p:nvCxnSpPr>
        <p:spPr>
          <a:xfrm rot="5400000">
            <a:off x="2324100" y="3619500"/>
            <a:ext cx="5410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105400" y="914400"/>
            <a:ext cx="3810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5400000" algn="t" rotWithShape="0">
                    <a:prstClr val="black">
                      <a:alpha val="40000"/>
                    </a:prstClr>
                  </a:outerShdw>
                </a:effectLst>
              </a:rPr>
              <a:t>What product or service do they Offer</a:t>
            </a:r>
          </a:p>
        </p:txBody>
      </p:sp>
      <p:sp>
        <p:nvSpPr>
          <p:cNvPr id="20" name="Rectangle 19"/>
          <p:cNvSpPr/>
          <p:nvPr/>
        </p:nvSpPr>
        <p:spPr>
          <a:xfrm>
            <a:off x="5867400" y="1828800"/>
            <a:ext cx="2153154"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Refreshing Drinks</a:t>
            </a:r>
          </a:p>
        </p:txBody>
      </p:sp>
      <p:cxnSp>
        <p:nvCxnSpPr>
          <p:cNvPr id="22" name="Straight Connector 21"/>
          <p:cNvCxnSpPr/>
          <p:nvPr/>
        </p:nvCxnSpPr>
        <p:spPr>
          <a:xfrm>
            <a:off x="304800" y="1524000"/>
            <a:ext cx="83058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334000" y="3505200"/>
            <a:ext cx="336962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Disaster relief assistance programs</a:t>
            </a:r>
          </a:p>
        </p:txBody>
      </p:sp>
      <p:sp>
        <p:nvSpPr>
          <p:cNvPr id="25" name="Rectangle 24"/>
          <p:cNvSpPr/>
          <p:nvPr/>
        </p:nvSpPr>
        <p:spPr>
          <a:xfrm>
            <a:off x="5410200" y="5334000"/>
            <a:ext cx="3414373"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High Quality Products for cheaper </a:t>
            </a:r>
          </a:p>
        </p:txBody>
      </p:sp>
      <p:sp>
        <p:nvSpPr>
          <p:cNvPr id="26" name="Rectangle 25"/>
          <p:cNvSpPr/>
          <p:nvPr/>
        </p:nvSpPr>
        <p:spPr>
          <a:xfrm>
            <a:off x="1600200" y="5334000"/>
            <a:ext cx="32766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Saving People money so they can live better</a:t>
            </a:r>
          </a:p>
        </p:txBody>
      </p:sp>
      <p:sp>
        <p:nvSpPr>
          <p:cNvPr id="27" name="Rectangle 26"/>
          <p:cNvSpPr/>
          <p:nvPr/>
        </p:nvSpPr>
        <p:spPr>
          <a:xfrm>
            <a:off x="1752600" y="1828800"/>
            <a:ext cx="2537874"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 Refresh The World</a:t>
            </a:r>
          </a:p>
        </p:txBody>
      </p:sp>
      <p:sp>
        <p:nvSpPr>
          <p:cNvPr id="28" name="Rectangle 27"/>
          <p:cNvSpPr/>
          <p:nvPr/>
        </p:nvSpPr>
        <p:spPr>
          <a:xfrm>
            <a:off x="1828800" y="3429000"/>
            <a:ext cx="28194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 Provide relief to victims of disaster</a:t>
            </a:r>
          </a:p>
        </p:txBody>
      </p:sp>
      <p:pic>
        <p:nvPicPr>
          <p:cNvPr id="21" name="Picture 20"/>
          <p:cNvPicPr/>
          <p:nvPr/>
        </p:nvPicPr>
        <p:blipFill>
          <a:blip r:embed="rId10" cstate="print"/>
          <a:srcRect l="-37147" t="13282" r="-33816" b="17357"/>
          <a:stretch>
            <a:fillRect/>
          </a:stretch>
        </p:blipFill>
        <p:spPr bwMode="auto">
          <a:xfrm>
            <a:off x="-228600" y="5334000"/>
            <a:ext cx="2003612" cy="6320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blinds(horizontal)">
                                      <p:cBhvr>
                                        <p:cTn id="32" dur="500"/>
                                        <p:tgtEl>
                                          <p:spTgt spid="307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linds(horizont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linds(horizontal)">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linds(horizontal)">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nvGraphicFramePr>
        <p:xfrm>
          <a:off x="0" y="228600"/>
          <a:ext cx="9144000" cy="751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52400" y="1295400"/>
            <a:ext cx="2140330"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Who is our market</a:t>
            </a:r>
          </a:p>
        </p:txBody>
      </p:sp>
      <p:sp>
        <p:nvSpPr>
          <p:cNvPr id="8" name="Rectangle 7"/>
          <p:cNvSpPr/>
          <p:nvPr/>
        </p:nvSpPr>
        <p:spPr>
          <a:xfrm>
            <a:off x="446839" y="1752600"/>
            <a:ext cx="1896673"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solidFill>
                  <a:schemeClr val="tx1">
                    <a:lumMod val="95000"/>
                  </a:schemeClr>
                </a:solidFill>
                <a:effectLst>
                  <a:outerShdw blurRad="50800" dist="39000" dir="5460000" algn="tl">
                    <a:srgbClr val="000000">
                      <a:alpha val="38000"/>
                    </a:srgbClr>
                  </a:outerShdw>
                </a:effectLst>
              </a:rPr>
              <a:t>1. </a:t>
            </a:r>
            <a:r>
              <a:rPr lang="en-US" b="1" cap="none" spc="0" dirty="0">
                <a:ln w="11430"/>
                <a:solidFill>
                  <a:schemeClr val="tx1">
                    <a:lumMod val="95000"/>
                  </a:schemeClr>
                </a:solidFill>
                <a:effectLst>
                  <a:outerShdw blurRad="50800" dist="39000" dir="5460000" algn="tl">
                    <a:srgbClr val="000000">
                      <a:alpha val="38000"/>
                    </a:srgbClr>
                  </a:outerShdw>
                </a:effectLst>
              </a:rPr>
              <a:t>The Recipient</a:t>
            </a:r>
          </a:p>
        </p:txBody>
      </p:sp>
      <p:sp>
        <p:nvSpPr>
          <p:cNvPr id="9" name="Rectangle 8"/>
          <p:cNvSpPr/>
          <p:nvPr/>
        </p:nvSpPr>
        <p:spPr>
          <a:xfrm>
            <a:off x="2542709" y="1752600"/>
            <a:ext cx="1697902"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solidFill>
                  <a:schemeClr val="tx1">
                    <a:lumMod val="95000"/>
                  </a:schemeClr>
                </a:solidFill>
                <a:effectLst>
                  <a:outerShdw blurRad="50800" dist="39000" dir="5460000" algn="tl">
                    <a:srgbClr val="000000">
                      <a:alpha val="38000"/>
                    </a:srgbClr>
                  </a:outerShdw>
                </a:effectLst>
              </a:rPr>
              <a:t>2.</a:t>
            </a:r>
            <a:r>
              <a:rPr lang="en-US" b="1" cap="none" spc="0" dirty="0">
                <a:ln w="11430"/>
                <a:solidFill>
                  <a:schemeClr val="tx1">
                    <a:lumMod val="95000"/>
                  </a:schemeClr>
                </a:solidFill>
                <a:effectLst>
                  <a:outerShdw blurRad="50800" dist="39000" dir="5460000" algn="tl">
                    <a:srgbClr val="000000">
                      <a:alpha val="38000"/>
                    </a:srgbClr>
                  </a:outerShdw>
                </a:effectLst>
              </a:rPr>
              <a:t>The Sponsor</a:t>
            </a:r>
          </a:p>
        </p:txBody>
      </p:sp>
      <p:cxnSp>
        <p:nvCxnSpPr>
          <p:cNvPr id="11" name="Straight Connector 10"/>
          <p:cNvCxnSpPr/>
          <p:nvPr/>
        </p:nvCxnSpPr>
        <p:spPr>
          <a:xfrm>
            <a:off x="228600" y="2209800"/>
            <a:ext cx="388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095500" y="3848100"/>
            <a:ext cx="4953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04800" y="2514600"/>
            <a:ext cx="4114800" cy="466830"/>
            <a:chOff x="0" y="267810"/>
            <a:chExt cx="3810000" cy="466830"/>
          </a:xfrm>
        </p:grpSpPr>
        <p:sp>
          <p:nvSpPr>
            <p:cNvPr id="24" name="Rounded Rectangle 23"/>
            <p:cNvSpPr/>
            <p:nvPr/>
          </p:nvSpPr>
          <p:spPr>
            <a:xfrm>
              <a:off x="0" y="267810"/>
              <a:ext cx="3810000" cy="4668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22789" y="290599"/>
              <a:ext cx="3764422" cy="421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a:solidFill>
                    <a:schemeClr val="tx1"/>
                  </a:solidFill>
                </a:rPr>
                <a:t>Two markets to understand</a:t>
              </a:r>
            </a:p>
          </p:txBody>
        </p:sp>
      </p:grpSp>
      <p:grpSp>
        <p:nvGrpSpPr>
          <p:cNvPr id="26" name="Group 25"/>
          <p:cNvGrpSpPr/>
          <p:nvPr/>
        </p:nvGrpSpPr>
        <p:grpSpPr>
          <a:xfrm>
            <a:off x="304800" y="3352800"/>
            <a:ext cx="4114800" cy="466830"/>
            <a:chOff x="0" y="789360"/>
            <a:chExt cx="3810000" cy="466830"/>
          </a:xfrm>
        </p:grpSpPr>
        <p:sp>
          <p:nvSpPr>
            <p:cNvPr id="27" name="Rounded Rectangle 26"/>
            <p:cNvSpPr/>
            <p:nvPr/>
          </p:nvSpPr>
          <p:spPr>
            <a:xfrm>
              <a:off x="0" y="789360"/>
              <a:ext cx="3810000" cy="4668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6"/>
            <p:cNvSpPr/>
            <p:nvPr/>
          </p:nvSpPr>
          <p:spPr>
            <a:xfrm>
              <a:off x="22789" y="812149"/>
              <a:ext cx="3764422" cy="421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a:t>Two potential revenue sources</a:t>
              </a:r>
            </a:p>
          </p:txBody>
        </p:sp>
      </p:grpSp>
      <p:pic>
        <p:nvPicPr>
          <p:cNvPr id="19" name="Picture 2" descr="http://www.scouting.org/images/scouting/BSA-logo.gif"/>
          <p:cNvPicPr>
            <a:picLocks noChangeAspect="1" noChangeArrowheads="1"/>
          </p:cNvPicPr>
          <p:nvPr/>
        </p:nvPicPr>
        <p:blipFill>
          <a:blip r:embed="rId8" cstate="print"/>
          <a:srcRect/>
          <a:stretch>
            <a:fillRect/>
          </a:stretch>
        </p:blipFill>
        <p:spPr bwMode="auto">
          <a:xfrm>
            <a:off x="4800600" y="1524000"/>
            <a:ext cx="3800475" cy="619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9" name="Diagram 28"/>
          <p:cNvGraphicFramePr/>
          <p:nvPr/>
        </p:nvGraphicFramePr>
        <p:xfrm>
          <a:off x="4800600" y="2362200"/>
          <a:ext cx="3886200"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1" name="Rectangle 20"/>
          <p:cNvSpPr/>
          <p:nvPr/>
        </p:nvSpPr>
        <p:spPr>
          <a:xfrm>
            <a:off x="5105400" y="3429000"/>
            <a:ext cx="3200400" cy="923330"/>
          </a:xfrm>
          <a:prstGeom prst="rect">
            <a:avLst/>
          </a:prstGeom>
        </p:spPr>
        <p:txBody>
          <a:bodyPr wrap="square">
            <a:spAutoFit/>
          </a:bodyPr>
          <a:lstStyle/>
          <a:p>
            <a:r>
              <a:rPr lang="en-US" b="1" u="sng" dirty="0">
                <a:ln w="11430"/>
                <a:solidFill>
                  <a:schemeClr val="tx1">
                    <a:lumMod val="95000"/>
                  </a:schemeClr>
                </a:solidFill>
                <a:effectLst>
                  <a:outerShdw blurRad="50800" dist="39000" dir="5460000" algn="tl">
                    <a:srgbClr val="000000">
                      <a:alpha val="38000"/>
                    </a:srgbClr>
                  </a:outerShdw>
                </a:effectLst>
              </a:rPr>
              <a:t>The Recipient</a:t>
            </a:r>
          </a:p>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They charge a $</a:t>
            </a:r>
            <a:r>
              <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15 Registration </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Fee</a:t>
            </a:r>
            <a:endParaRPr lang="en-US" b="1" dirty="0">
              <a:ln w="11430"/>
              <a:solidFill>
                <a:schemeClr val="tx1">
                  <a:lumMod val="95000"/>
                </a:schemeClr>
              </a:solidFill>
              <a:effectLst>
                <a:outerShdw blurRad="50800" dist="39000" dir="5460000" algn="tl">
                  <a:srgbClr val="000000">
                    <a:alpha val="38000"/>
                  </a:srgbClr>
                </a:outerShdw>
              </a:effectLst>
            </a:endParaRPr>
          </a:p>
        </p:txBody>
      </p:sp>
      <p:sp>
        <p:nvSpPr>
          <p:cNvPr id="22" name="Rectangle 21"/>
          <p:cNvSpPr/>
          <p:nvPr/>
        </p:nvSpPr>
        <p:spPr>
          <a:xfrm>
            <a:off x="5105400" y="4724400"/>
            <a:ext cx="3276600" cy="1200329"/>
          </a:xfrm>
          <a:prstGeom prst="rect">
            <a:avLst/>
          </a:prstGeom>
        </p:spPr>
        <p:txBody>
          <a:bodyPr wrap="square">
            <a:spAutoFit/>
          </a:bodyPr>
          <a:lstStyle/>
          <a:p>
            <a:r>
              <a:rPr lang="en-US" b="1" u="sng" dirty="0">
                <a:ln w="11430"/>
                <a:solidFill>
                  <a:schemeClr val="tx1">
                    <a:lumMod val="95000"/>
                  </a:schemeClr>
                </a:solidFill>
                <a:effectLst>
                  <a:outerShdw blurRad="50800" dist="39000" dir="5460000" algn="tl">
                    <a:srgbClr val="000000">
                      <a:alpha val="38000"/>
                    </a:srgbClr>
                  </a:outerShdw>
                </a:effectLst>
              </a:rPr>
              <a:t>The Sponsor</a:t>
            </a:r>
          </a:p>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They provide a service to all sponsors  looking to promote character building in Youth</a:t>
            </a:r>
            <a:endParaRPr lang="en-US" b="1" dirty="0">
              <a:ln w="11430"/>
              <a:solidFill>
                <a:schemeClr val="tx1">
                  <a:lumMod val="95000"/>
                </a:schemeClr>
              </a:solidFill>
              <a:effectLst>
                <a:outerShdw blurRad="50800" dist="39000" dir="5460000" algn="tl">
                  <a:srgbClr val="000000">
                    <a:alpha val="38000"/>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par>
                                <p:cTn id="18" presetID="3" presetClass="entr" presetSubtype="1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linds(horizont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linds(horizont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linds(horizontal)">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Graphic spid="29" grpId="0">
        <p:bldAsOne/>
      </p:bldGraphic>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914400" y="1219200"/>
            <a:ext cx="6477000" cy="525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aphicFrame>
        <p:nvGraphicFramePr>
          <p:cNvPr id="4" name="Diagram 3"/>
          <p:cNvGraphicFramePr/>
          <p:nvPr/>
        </p:nvGraphicFramePr>
        <p:xfrm>
          <a:off x="0" y="457200"/>
          <a:ext cx="9144000" cy="523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524000" y="1352134"/>
            <a:ext cx="5410199" cy="466829"/>
            <a:chOff x="0" y="66028"/>
            <a:chExt cx="5410199" cy="466829"/>
          </a:xfrm>
        </p:grpSpPr>
        <p:sp>
          <p:nvSpPr>
            <p:cNvPr id="35" name="Rounded Rectangle 34"/>
            <p:cNvSpPr/>
            <p:nvPr/>
          </p:nvSpPr>
          <p:spPr>
            <a:xfrm>
              <a:off x="0" y="66028"/>
              <a:ext cx="5410199" cy="4668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22789" y="88817"/>
              <a:ext cx="5364621" cy="4212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0" i="0" kern="1200" baseline="0" dirty="0">
                  <a:solidFill>
                    <a:srgbClr val="FFFF00"/>
                  </a:solidFill>
                </a:rPr>
                <a:t>Psychographic information </a:t>
              </a:r>
              <a:endParaRPr lang="en-US" sz="1900" kern="1200" dirty="0">
                <a:solidFill>
                  <a:srgbClr val="FFFF00"/>
                </a:solidFill>
              </a:endParaRPr>
            </a:p>
          </p:txBody>
        </p:sp>
      </p:grpSp>
      <p:grpSp>
        <p:nvGrpSpPr>
          <p:cNvPr id="7" name="Group 6"/>
          <p:cNvGrpSpPr/>
          <p:nvPr/>
        </p:nvGrpSpPr>
        <p:grpSpPr>
          <a:xfrm>
            <a:off x="1524000" y="1818965"/>
            <a:ext cx="5410199" cy="314640"/>
            <a:chOff x="0" y="532859"/>
            <a:chExt cx="5410199" cy="314640"/>
          </a:xfrm>
        </p:grpSpPr>
        <p:sp>
          <p:nvSpPr>
            <p:cNvPr id="33" name="Rectangle 32"/>
            <p:cNvSpPr/>
            <p:nvPr/>
          </p:nvSpPr>
          <p:spPr>
            <a:xfrm>
              <a:off x="0" y="532859"/>
              <a:ext cx="5410199" cy="3146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Rectangle 33"/>
            <p:cNvSpPr/>
            <p:nvPr/>
          </p:nvSpPr>
          <p:spPr>
            <a:xfrm>
              <a:off x="0" y="532859"/>
              <a:ext cx="5410199" cy="3146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1774"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0" i="0" kern="1200" baseline="0" dirty="0">
                  <a:solidFill>
                    <a:srgbClr val="FFFF00"/>
                  </a:solidFill>
                </a:rPr>
                <a:t>Includes lifestyle data like hobbies, interests, opinions, etc.</a:t>
              </a:r>
            </a:p>
          </p:txBody>
        </p:sp>
      </p:grpSp>
      <p:grpSp>
        <p:nvGrpSpPr>
          <p:cNvPr id="9" name="Group 8"/>
          <p:cNvGrpSpPr/>
          <p:nvPr/>
        </p:nvGrpSpPr>
        <p:grpSpPr>
          <a:xfrm>
            <a:off x="1524000" y="2133600"/>
            <a:ext cx="5410199" cy="466829"/>
            <a:chOff x="0" y="847494"/>
            <a:chExt cx="5410199" cy="466829"/>
          </a:xfrm>
        </p:grpSpPr>
        <p:sp>
          <p:nvSpPr>
            <p:cNvPr id="31" name="Rounded Rectangle 30"/>
            <p:cNvSpPr/>
            <p:nvPr/>
          </p:nvSpPr>
          <p:spPr>
            <a:xfrm>
              <a:off x="0" y="847494"/>
              <a:ext cx="5410199" cy="4668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8"/>
            <p:cNvSpPr/>
            <p:nvPr/>
          </p:nvSpPr>
          <p:spPr>
            <a:xfrm>
              <a:off x="22789" y="870283"/>
              <a:ext cx="5364621" cy="4212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0" i="0" kern="1200" baseline="0" dirty="0">
                  <a:solidFill>
                    <a:srgbClr val="FFFF00"/>
                  </a:solidFill>
                </a:rPr>
                <a:t>Geographic information </a:t>
              </a:r>
              <a:endParaRPr lang="en-US" sz="1900" kern="1200" dirty="0">
                <a:solidFill>
                  <a:srgbClr val="FFFF00"/>
                </a:solidFill>
              </a:endParaRPr>
            </a:p>
          </p:txBody>
        </p:sp>
      </p:grpSp>
      <p:grpSp>
        <p:nvGrpSpPr>
          <p:cNvPr id="10" name="Group 9"/>
          <p:cNvGrpSpPr/>
          <p:nvPr/>
        </p:nvGrpSpPr>
        <p:grpSpPr>
          <a:xfrm>
            <a:off x="1524000" y="2600435"/>
            <a:ext cx="5410199" cy="904589"/>
            <a:chOff x="0" y="1314329"/>
            <a:chExt cx="5410199" cy="904589"/>
          </a:xfrm>
        </p:grpSpPr>
        <p:sp>
          <p:nvSpPr>
            <p:cNvPr id="29" name="Rectangle 28"/>
            <p:cNvSpPr/>
            <p:nvPr/>
          </p:nvSpPr>
          <p:spPr>
            <a:xfrm>
              <a:off x="0" y="1314329"/>
              <a:ext cx="5410199" cy="9045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0" y="1314329"/>
              <a:ext cx="5410199" cy="9045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1774"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0" i="0" kern="1200" baseline="0" dirty="0">
                  <a:solidFill>
                    <a:srgbClr val="FFFF00"/>
                  </a:solidFill>
                </a:rPr>
                <a:t>Includes information about where the subject lives and where he or she purchases products and services. This can be as broad as the country or state in which they live, or as narrow as the county, city and neighborhood.</a:t>
              </a:r>
            </a:p>
          </p:txBody>
        </p:sp>
      </p:grpSp>
      <p:grpSp>
        <p:nvGrpSpPr>
          <p:cNvPr id="11" name="Group 10"/>
          <p:cNvGrpSpPr/>
          <p:nvPr/>
        </p:nvGrpSpPr>
        <p:grpSpPr>
          <a:xfrm>
            <a:off x="1524000" y="3505025"/>
            <a:ext cx="5410199" cy="466829"/>
            <a:chOff x="0" y="2218919"/>
            <a:chExt cx="5410199" cy="466829"/>
          </a:xfrm>
        </p:grpSpPr>
        <p:sp>
          <p:nvSpPr>
            <p:cNvPr id="27" name="Rounded Rectangle 26"/>
            <p:cNvSpPr/>
            <p:nvPr/>
          </p:nvSpPr>
          <p:spPr>
            <a:xfrm>
              <a:off x="0" y="2218919"/>
              <a:ext cx="5410199" cy="4668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12"/>
            <p:cNvSpPr/>
            <p:nvPr/>
          </p:nvSpPr>
          <p:spPr>
            <a:xfrm>
              <a:off x="22789" y="2241708"/>
              <a:ext cx="5364621" cy="4212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0" i="0" kern="1200" baseline="0" dirty="0">
                  <a:solidFill>
                    <a:srgbClr val="FFFF00"/>
                  </a:solidFill>
                </a:rPr>
                <a:t>Behavioral information </a:t>
              </a:r>
              <a:endParaRPr lang="en-US" sz="1900" kern="1200" dirty="0">
                <a:solidFill>
                  <a:srgbClr val="FFFF00"/>
                </a:solidFill>
              </a:endParaRPr>
            </a:p>
          </p:txBody>
        </p:sp>
      </p:grpSp>
      <p:grpSp>
        <p:nvGrpSpPr>
          <p:cNvPr id="12" name="Group 11"/>
          <p:cNvGrpSpPr/>
          <p:nvPr/>
        </p:nvGrpSpPr>
        <p:grpSpPr>
          <a:xfrm>
            <a:off x="1524000" y="4029308"/>
            <a:ext cx="5410199" cy="481792"/>
            <a:chOff x="0" y="2743202"/>
            <a:chExt cx="5410199" cy="481792"/>
          </a:xfrm>
        </p:grpSpPr>
        <p:sp>
          <p:nvSpPr>
            <p:cNvPr id="25" name="Rectangle 24"/>
            <p:cNvSpPr/>
            <p:nvPr/>
          </p:nvSpPr>
          <p:spPr>
            <a:xfrm>
              <a:off x="0" y="2743202"/>
              <a:ext cx="5410199" cy="4817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0" y="2743202"/>
              <a:ext cx="5410199" cy="4817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1774"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0" i="0" kern="1200" baseline="0" dirty="0">
                  <a:solidFill>
                    <a:srgbClr val="FFFF00"/>
                  </a:solidFill>
                </a:rPr>
                <a:t>Includes information about how the subject uses products or services.</a:t>
              </a:r>
            </a:p>
          </p:txBody>
        </p:sp>
      </p:grpSp>
      <p:grpSp>
        <p:nvGrpSpPr>
          <p:cNvPr id="13" name="Group 12"/>
          <p:cNvGrpSpPr/>
          <p:nvPr/>
        </p:nvGrpSpPr>
        <p:grpSpPr>
          <a:xfrm>
            <a:off x="1524000" y="4453643"/>
            <a:ext cx="5410199" cy="466829"/>
            <a:chOff x="0" y="3167537"/>
            <a:chExt cx="5410199" cy="466829"/>
          </a:xfrm>
        </p:grpSpPr>
        <p:sp>
          <p:nvSpPr>
            <p:cNvPr id="23" name="Rounded Rectangle 22"/>
            <p:cNvSpPr/>
            <p:nvPr/>
          </p:nvSpPr>
          <p:spPr>
            <a:xfrm>
              <a:off x="0" y="3167537"/>
              <a:ext cx="5410199" cy="4668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16"/>
            <p:cNvSpPr/>
            <p:nvPr/>
          </p:nvSpPr>
          <p:spPr>
            <a:xfrm>
              <a:off x="22789" y="3190326"/>
              <a:ext cx="5364621" cy="4212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0" i="0" kern="1200" baseline="0" dirty="0">
                  <a:solidFill>
                    <a:srgbClr val="FFFF00"/>
                  </a:solidFill>
                </a:rPr>
                <a:t>Benefit information </a:t>
              </a:r>
              <a:endParaRPr lang="en-US" sz="1900" kern="1200" dirty="0">
                <a:solidFill>
                  <a:srgbClr val="FFFF00"/>
                </a:solidFill>
              </a:endParaRPr>
            </a:p>
          </p:txBody>
        </p:sp>
      </p:grpSp>
      <p:grpSp>
        <p:nvGrpSpPr>
          <p:cNvPr id="14" name="Group 13"/>
          <p:cNvGrpSpPr/>
          <p:nvPr/>
        </p:nvGrpSpPr>
        <p:grpSpPr>
          <a:xfrm>
            <a:off x="1524000" y="4977930"/>
            <a:ext cx="5410199" cy="481792"/>
            <a:chOff x="0" y="3691824"/>
            <a:chExt cx="5410199" cy="481792"/>
          </a:xfrm>
        </p:grpSpPr>
        <p:sp>
          <p:nvSpPr>
            <p:cNvPr id="21" name="Rectangle 20"/>
            <p:cNvSpPr/>
            <p:nvPr/>
          </p:nvSpPr>
          <p:spPr>
            <a:xfrm>
              <a:off x="0" y="3691824"/>
              <a:ext cx="5410199" cy="4817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0" y="3691824"/>
              <a:ext cx="5410199" cy="4817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1774"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0" i="0" kern="1200" baseline="0" dirty="0">
                  <a:solidFill>
                    <a:srgbClr val="FFFF00"/>
                  </a:solidFill>
                </a:rPr>
                <a:t>Includes information about the perceived benefits the subject receives from products and services.</a:t>
              </a:r>
            </a:p>
          </p:txBody>
        </p:sp>
      </p:grpSp>
      <p:grpSp>
        <p:nvGrpSpPr>
          <p:cNvPr id="15" name="Group 14"/>
          <p:cNvGrpSpPr/>
          <p:nvPr/>
        </p:nvGrpSpPr>
        <p:grpSpPr>
          <a:xfrm>
            <a:off x="1524000" y="5459725"/>
            <a:ext cx="5410199" cy="466829"/>
            <a:chOff x="0" y="4173619"/>
            <a:chExt cx="5410199" cy="466829"/>
          </a:xfrm>
        </p:grpSpPr>
        <p:sp>
          <p:nvSpPr>
            <p:cNvPr id="19" name="Rounded Rectangle 18"/>
            <p:cNvSpPr/>
            <p:nvPr/>
          </p:nvSpPr>
          <p:spPr>
            <a:xfrm>
              <a:off x="0" y="4173619"/>
              <a:ext cx="5410199" cy="4668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20"/>
            <p:cNvSpPr/>
            <p:nvPr/>
          </p:nvSpPr>
          <p:spPr>
            <a:xfrm>
              <a:off x="22789" y="4196408"/>
              <a:ext cx="5364621" cy="4212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0" i="0" kern="1200" baseline="0" dirty="0">
                  <a:solidFill>
                    <a:srgbClr val="FFFF00"/>
                  </a:solidFill>
                </a:rPr>
                <a:t>Demographic information </a:t>
              </a:r>
              <a:endParaRPr lang="en-US" sz="1900" kern="1200" dirty="0">
                <a:solidFill>
                  <a:srgbClr val="FFFF00"/>
                </a:solidFill>
              </a:endParaRPr>
            </a:p>
          </p:txBody>
        </p:sp>
      </p:grpSp>
      <p:grpSp>
        <p:nvGrpSpPr>
          <p:cNvPr id="16" name="Group 15"/>
          <p:cNvGrpSpPr/>
          <p:nvPr/>
        </p:nvGrpSpPr>
        <p:grpSpPr>
          <a:xfrm>
            <a:off x="1524000" y="5926553"/>
            <a:ext cx="5410199" cy="314640"/>
            <a:chOff x="0" y="4640447"/>
            <a:chExt cx="5410199" cy="314640"/>
          </a:xfrm>
        </p:grpSpPr>
        <p:sp>
          <p:nvSpPr>
            <p:cNvPr id="17" name="Rectangle 16"/>
            <p:cNvSpPr/>
            <p:nvPr/>
          </p:nvSpPr>
          <p:spPr>
            <a:xfrm>
              <a:off x="0" y="4640447"/>
              <a:ext cx="5410199" cy="3146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0" y="4640447"/>
              <a:ext cx="5410199" cy="3146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1774"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0" i="0" kern="1200" baseline="0" dirty="0">
                  <a:solidFill>
                    <a:srgbClr val="FFFF00"/>
                  </a:solidFill>
                </a:rPr>
                <a:t>Includes age, gender, nationality (if necessary), etc.</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par>
                          <p:cTn id="35" fill="hold">
                            <p:stCondLst>
                              <p:cond delay="500"/>
                            </p:stCondLst>
                            <p:childTnLst>
                              <p:par>
                                <p:cTn id="36" presetID="3" presetClass="entr" presetSubtype="1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par>
                          <p:cTn id="44" fill="hold">
                            <p:stCondLst>
                              <p:cond delay="500"/>
                            </p:stCondLst>
                            <p:childTnLst>
                              <p:par>
                                <p:cTn id="45" presetID="3" presetClass="entr" presetSubtype="1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par>
                          <p:cTn id="48" fill="hold">
                            <p:stCondLst>
                              <p:cond delay="1000"/>
                            </p:stCondLst>
                            <p:childTnLst>
                              <p:par>
                                <p:cTn id="49" presetID="3" presetClass="entr" presetSubtype="1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blinds(horizontal)">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val 13"/>
          <p:cNvSpPr/>
          <p:nvPr/>
        </p:nvSpPr>
        <p:spPr>
          <a:xfrm>
            <a:off x="3733800" y="1752600"/>
            <a:ext cx="3810000" cy="4343400"/>
          </a:xfrm>
          <a:prstGeom prst="ellipse">
            <a:avLst/>
          </a:prstGeom>
          <a:blipFill>
            <a:blip r:embed="rId3" cstate="print"/>
            <a:tile tx="0" ty="0" sx="100000" sy="100000" flip="none" algn="tl"/>
          </a:blipFill>
          <a:ln>
            <a:solidFill>
              <a:srgbClr val="FFFF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6" name="Diagram 5"/>
          <p:cNvGraphicFramePr/>
          <p:nvPr/>
        </p:nvGraphicFramePr>
        <p:xfrm>
          <a:off x="0" y="228600"/>
          <a:ext cx="9144000" cy="52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p:cNvPicPr>
            <a:picLocks noChangeAspect="1" noChangeArrowheads="1"/>
          </p:cNvPicPr>
          <p:nvPr/>
        </p:nvPicPr>
        <p:blipFill>
          <a:blip r:embed="rId9" cstate="print"/>
          <a:srcRect/>
          <a:stretch>
            <a:fillRect/>
          </a:stretch>
        </p:blipFill>
        <p:spPr bwMode="auto">
          <a:xfrm>
            <a:off x="451757" y="1143000"/>
            <a:ext cx="1605643" cy="1626476"/>
          </a:xfrm>
          <a:prstGeom prst="ellipse">
            <a:avLst/>
          </a:prstGeom>
          <a:ln>
            <a:noFill/>
          </a:ln>
          <a:effectLst>
            <a:softEdge rad="112500"/>
          </a:effectLst>
        </p:spPr>
      </p:pic>
      <p:sp>
        <p:nvSpPr>
          <p:cNvPr id="10" name="Oval 9"/>
          <p:cNvSpPr/>
          <p:nvPr/>
        </p:nvSpPr>
        <p:spPr>
          <a:xfrm>
            <a:off x="3886200" y="3352800"/>
            <a:ext cx="1447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53000" y="4572000"/>
            <a:ext cx="1447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943600" y="3352800"/>
            <a:ext cx="1447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53000" y="2133600"/>
            <a:ext cx="1447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105400" y="1981200"/>
            <a:ext cx="1242648"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solidFill>
                  <a:srgbClr val="FFFF00"/>
                </a:solidFill>
                <a:effectLst>
                  <a:outerShdw blurRad="50800" dist="39000" dir="5460000" algn="tl">
                    <a:srgbClr val="000000">
                      <a:alpha val="38000"/>
                    </a:srgbClr>
                  </a:outerShdw>
                </a:effectLst>
              </a:rPr>
              <a:t>Physical</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4038600" y="3657600"/>
            <a:ext cx="1159292"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rgbClr val="FFFF00"/>
                </a:solidFill>
                <a:effectLst>
                  <a:outerShdw blurRad="50800" dist="39000" dir="5460000" algn="tl">
                    <a:srgbClr val="000000">
                      <a:alpha val="38000"/>
                    </a:srgbClr>
                  </a:outerShdw>
                </a:effectLst>
              </a:rPr>
              <a:t>Financial</a:t>
            </a:r>
          </a:p>
        </p:txBody>
      </p:sp>
      <p:sp>
        <p:nvSpPr>
          <p:cNvPr id="17" name="Rectangle 16"/>
          <p:cNvSpPr/>
          <p:nvPr/>
        </p:nvSpPr>
        <p:spPr>
          <a:xfrm>
            <a:off x="5029200" y="4876800"/>
            <a:ext cx="1390124"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solidFill>
                  <a:srgbClr val="FFFF00"/>
                </a:solidFill>
                <a:effectLst>
                  <a:outerShdw blurRad="50800" dist="39000" dir="5460000" algn="tl">
                    <a:srgbClr val="000000">
                      <a:alpha val="38000"/>
                    </a:srgbClr>
                  </a:outerShdw>
                </a:effectLst>
              </a:rPr>
              <a:t>Intellectual</a:t>
            </a:r>
            <a:endParaRPr lang="en-US" b="1" cap="none" spc="0" dirty="0">
              <a:ln w="11430"/>
              <a:solidFill>
                <a:srgbClr val="FFFF00"/>
              </a:solidFill>
              <a:effectLst>
                <a:outerShdw blurRad="50800" dist="39000" dir="5460000" algn="tl">
                  <a:srgbClr val="000000">
                    <a:alpha val="38000"/>
                  </a:srgbClr>
                </a:outerShdw>
              </a:effectLst>
            </a:endParaRPr>
          </a:p>
        </p:txBody>
      </p:sp>
      <p:sp>
        <p:nvSpPr>
          <p:cNvPr id="18" name="Rectangle 17"/>
          <p:cNvSpPr/>
          <p:nvPr/>
        </p:nvSpPr>
        <p:spPr>
          <a:xfrm>
            <a:off x="6248400" y="3657600"/>
            <a:ext cx="825867"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rgbClr val="FFFF00"/>
                </a:solidFill>
                <a:effectLst>
                  <a:outerShdw blurRad="50800" dist="39000" dir="5460000" algn="tl">
                    <a:srgbClr val="000000">
                      <a:alpha val="38000"/>
                    </a:srgbClr>
                  </a:outerShdw>
                </a:effectLst>
              </a:rPr>
              <a:t>Social</a:t>
            </a:r>
          </a:p>
        </p:txBody>
      </p:sp>
      <p:sp>
        <p:nvSpPr>
          <p:cNvPr id="19" name="Rectangle 18"/>
          <p:cNvSpPr/>
          <p:nvPr/>
        </p:nvSpPr>
        <p:spPr>
          <a:xfrm>
            <a:off x="3676893" y="1066800"/>
            <a:ext cx="3425939"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resources are needed?</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21" name="Group 20"/>
          <p:cNvGrpSpPr/>
          <p:nvPr/>
        </p:nvGrpSpPr>
        <p:grpSpPr>
          <a:xfrm>
            <a:off x="228600" y="2819400"/>
            <a:ext cx="2667000" cy="466830"/>
            <a:chOff x="0" y="47400"/>
            <a:chExt cx="2667000" cy="466830"/>
          </a:xfrm>
        </p:grpSpPr>
        <p:sp>
          <p:nvSpPr>
            <p:cNvPr id="34" name="Rounded Rectangle 33"/>
            <p:cNvSpPr/>
            <p:nvPr/>
          </p:nvSpPr>
          <p:spPr>
            <a:xfrm>
              <a:off x="0" y="47400"/>
              <a:ext cx="2667000" cy="4668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p:nvPr/>
          </p:nvSpPr>
          <p:spPr>
            <a:xfrm>
              <a:off x="22789" y="70189"/>
              <a:ext cx="2621422" cy="421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a:t>Manufacture</a:t>
              </a:r>
              <a:endParaRPr lang="en-US" sz="1900" kern="1200" dirty="0"/>
            </a:p>
          </p:txBody>
        </p:sp>
      </p:grpSp>
      <p:grpSp>
        <p:nvGrpSpPr>
          <p:cNvPr id="22" name="Group 21"/>
          <p:cNvGrpSpPr/>
          <p:nvPr/>
        </p:nvGrpSpPr>
        <p:grpSpPr>
          <a:xfrm>
            <a:off x="228600" y="3340950"/>
            <a:ext cx="2667000" cy="466830"/>
            <a:chOff x="0" y="568950"/>
            <a:chExt cx="2667000" cy="466830"/>
          </a:xfrm>
        </p:grpSpPr>
        <p:sp>
          <p:nvSpPr>
            <p:cNvPr id="32" name="Rounded Rectangle 31"/>
            <p:cNvSpPr/>
            <p:nvPr/>
          </p:nvSpPr>
          <p:spPr>
            <a:xfrm>
              <a:off x="0" y="568950"/>
              <a:ext cx="2667000" cy="4668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6"/>
            <p:cNvSpPr/>
            <p:nvPr/>
          </p:nvSpPr>
          <p:spPr>
            <a:xfrm>
              <a:off x="22789" y="591739"/>
              <a:ext cx="2621422" cy="421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a:t>Distribute</a:t>
              </a:r>
              <a:endParaRPr lang="en-US" sz="1900" kern="1200" dirty="0"/>
            </a:p>
          </p:txBody>
        </p:sp>
      </p:grpSp>
      <p:grpSp>
        <p:nvGrpSpPr>
          <p:cNvPr id="23" name="Group 22"/>
          <p:cNvGrpSpPr/>
          <p:nvPr/>
        </p:nvGrpSpPr>
        <p:grpSpPr>
          <a:xfrm>
            <a:off x="228600" y="3862500"/>
            <a:ext cx="2667000" cy="466830"/>
            <a:chOff x="0" y="1090500"/>
            <a:chExt cx="2667000" cy="466830"/>
          </a:xfrm>
        </p:grpSpPr>
        <p:sp>
          <p:nvSpPr>
            <p:cNvPr id="30" name="Rounded Rectangle 29"/>
            <p:cNvSpPr/>
            <p:nvPr/>
          </p:nvSpPr>
          <p:spPr>
            <a:xfrm>
              <a:off x="0" y="1090500"/>
              <a:ext cx="2667000" cy="4668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8"/>
            <p:cNvSpPr/>
            <p:nvPr/>
          </p:nvSpPr>
          <p:spPr>
            <a:xfrm>
              <a:off x="22789" y="1113289"/>
              <a:ext cx="2621422" cy="421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a:t>Market</a:t>
              </a:r>
              <a:endParaRPr lang="en-US" sz="1900" kern="1200" dirty="0"/>
            </a:p>
          </p:txBody>
        </p:sp>
      </p:grpSp>
      <p:grpSp>
        <p:nvGrpSpPr>
          <p:cNvPr id="24" name="Group 23"/>
          <p:cNvGrpSpPr/>
          <p:nvPr/>
        </p:nvGrpSpPr>
        <p:grpSpPr>
          <a:xfrm>
            <a:off x="228600" y="4384050"/>
            <a:ext cx="2667000" cy="466830"/>
            <a:chOff x="0" y="1612050"/>
            <a:chExt cx="2667000" cy="466830"/>
          </a:xfrm>
        </p:grpSpPr>
        <p:sp>
          <p:nvSpPr>
            <p:cNvPr id="28" name="Rounded Rectangle 27"/>
            <p:cNvSpPr/>
            <p:nvPr/>
          </p:nvSpPr>
          <p:spPr>
            <a:xfrm>
              <a:off x="0" y="1612050"/>
              <a:ext cx="2667000" cy="4668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10"/>
            <p:cNvSpPr/>
            <p:nvPr/>
          </p:nvSpPr>
          <p:spPr>
            <a:xfrm>
              <a:off x="22789" y="1634839"/>
              <a:ext cx="2621422" cy="421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a:t>Office space</a:t>
              </a:r>
              <a:endParaRPr lang="en-US" sz="1900" kern="1200" dirty="0"/>
            </a:p>
          </p:txBody>
        </p:sp>
      </p:grpSp>
      <p:grpSp>
        <p:nvGrpSpPr>
          <p:cNvPr id="25" name="Group 24"/>
          <p:cNvGrpSpPr/>
          <p:nvPr/>
        </p:nvGrpSpPr>
        <p:grpSpPr>
          <a:xfrm>
            <a:off x="228600" y="4905600"/>
            <a:ext cx="2667000" cy="466830"/>
            <a:chOff x="0" y="2133600"/>
            <a:chExt cx="2667000" cy="466830"/>
          </a:xfrm>
        </p:grpSpPr>
        <p:sp>
          <p:nvSpPr>
            <p:cNvPr id="26" name="Rounded Rectangle 25"/>
            <p:cNvSpPr/>
            <p:nvPr/>
          </p:nvSpPr>
          <p:spPr>
            <a:xfrm>
              <a:off x="0" y="2133600"/>
              <a:ext cx="2667000" cy="4668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12"/>
            <p:cNvSpPr/>
            <p:nvPr/>
          </p:nvSpPr>
          <p:spPr>
            <a:xfrm>
              <a:off x="22789" y="2156389"/>
              <a:ext cx="2621422" cy="421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a:t>Personnel</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linds(horizontal)">
                                      <p:cBhvr>
                                        <p:cTn id="24" dur="500"/>
                                        <p:tgtEl>
                                          <p:spTgt spid="24"/>
                                        </p:tgtEl>
                                      </p:cBhvr>
                                    </p:animEffect>
                                  </p:childTnLst>
                                </p:cTn>
                              </p:par>
                            </p:childTnLst>
                          </p:cTn>
                        </p:par>
                        <p:par>
                          <p:cTn id="25" fill="hold">
                            <p:stCondLst>
                              <p:cond delay="2000"/>
                            </p:stCondLst>
                            <p:childTnLst>
                              <p:par>
                                <p:cTn id="26" presetID="3" presetClass="entr" presetSubtype="1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linds(horizont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par>
                          <p:cTn id="39" fill="hold">
                            <p:stCondLst>
                              <p:cond delay="500"/>
                            </p:stCondLst>
                            <p:childTnLst>
                              <p:par>
                                <p:cTn id="40" presetID="3" presetClass="entr" presetSubtype="1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linds(horizontal)">
                                      <p:cBhvr>
                                        <p:cTn id="45" dur="500"/>
                                        <p:tgtEl>
                                          <p:spTgt spid="15"/>
                                        </p:tgtEl>
                                      </p:cBhvr>
                                    </p:animEffect>
                                  </p:childTnLst>
                                </p:cTn>
                              </p:par>
                            </p:childTnLst>
                          </p:cTn>
                        </p:par>
                        <p:par>
                          <p:cTn id="46" fill="hold">
                            <p:stCondLst>
                              <p:cond delay="1000"/>
                            </p:stCondLst>
                            <p:childTnLst>
                              <p:par>
                                <p:cTn id="47" presetID="3" presetClass="entr" presetSubtype="1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par>
                          <p:cTn id="53" fill="hold">
                            <p:stCondLst>
                              <p:cond delay="1500"/>
                            </p:stCondLst>
                            <p:childTnLst>
                              <p:par>
                                <p:cTn id="54" presetID="3" presetClass="entr" presetSubtype="1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linds(horizontal)">
                                      <p:cBhvr>
                                        <p:cTn id="56" dur="500"/>
                                        <p:tgtEl>
                                          <p:spTgt spid="12"/>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childTnLst>
                          </p:cTn>
                        </p:par>
                        <p:par>
                          <p:cTn id="60" fill="hold">
                            <p:stCondLst>
                              <p:cond delay="2000"/>
                            </p:stCondLst>
                            <p:childTnLst>
                              <p:par>
                                <p:cTn id="61" presetID="3" presetClass="entr" presetSubtype="1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linds(horizontal)">
                                      <p:cBhvr>
                                        <p:cTn id="63" dur="500"/>
                                        <p:tgtEl>
                                          <p:spTgt spid="1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linds(horizontal)">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1" grpId="0" animBg="1"/>
      <p:bldP spid="12" grpId="0" animBg="1"/>
      <p:bldP spid="13" grpId="0" animBg="1"/>
      <p:bldP spid="15" grpId="0"/>
      <p:bldP spid="16" grpId="0"/>
      <p:bldP spid="17" grpId="0"/>
      <p:bldP spid="18" grpId="0"/>
      <p:bldP spid="1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3894</TotalTime>
  <Words>1373</Words>
  <Application>Microsoft Office PowerPoint</Application>
  <PresentationFormat>On-screen Show (4:3)</PresentationFormat>
  <Paragraphs>439</Paragraphs>
  <Slides>30</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Book Antiqua</vt:lpstr>
      <vt:lpstr>Calibri</vt:lpstr>
      <vt:lpstr>Lucida Sans</vt:lpstr>
      <vt:lpstr>Wingdings</vt:lpstr>
      <vt:lpstr>Wingdings 2</vt:lpstr>
      <vt:lpstr>Wingdings 3</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LRRC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Nethanel Vilensky</cp:lastModifiedBy>
  <cp:revision>409</cp:revision>
  <dcterms:created xsi:type="dcterms:W3CDTF">2010-02-23T22:02:55Z</dcterms:created>
  <dcterms:modified xsi:type="dcterms:W3CDTF">2017-03-01T14:30:00Z</dcterms:modified>
</cp:coreProperties>
</file>